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14" r:id="rId2"/>
    <p:sldId id="415" r:id="rId3"/>
    <p:sldId id="471" r:id="rId4"/>
    <p:sldId id="477" r:id="rId5"/>
    <p:sldId id="522" r:id="rId6"/>
    <p:sldId id="448" r:id="rId7"/>
    <p:sldId id="472" r:id="rId8"/>
    <p:sldId id="493" r:id="rId9"/>
    <p:sldId id="492" r:id="rId10"/>
    <p:sldId id="447" r:id="rId11"/>
    <p:sldId id="491" r:id="rId12"/>
    <p:sldId id="494" r:id="rId13"/>
    <p:sldId id="495" r:id="rId14"/>
    <p:sldId id="496" r:id="rId15"/>
    <p:sldId id="497" r:id="rId16"/>
    <p:sldId id="498" r:id="rId17"/>
    <p:sldId id="500" r:id="rId18"/>
    <p:sldId id="499" r:id="rId19"/>
    <p:sldId id="501" r:id="rId20"/>
    <p:sldId id="502" r:id="rId21"/>
    <p:sldId id="503" r:id="rId22"/>
    <p:sldId id="513" r:id="rId23"/>
    <p:sldId id="514" r:id="rId24"/>
    <p:sldId id="508" r:id="rId25"/>
    <p:sldId id="516" r:id="rId26"/>
    <p:sldId id="520" r:id="rId27"/>
    <p:sldId id="517" r:id="rId28"/>
    <p:sldId id="518" r:id="rId29"/>
    <p:sldId id="519" r:id="rId30"/>
    <p:sldId id="509" r:id="rId31"/>
    <p:sldId id="521" r:id="rId32"/>
    <p:sldId id="504" r:id="rId33"/>
    <p:sldId id="515" r:id="rId34"/>
    <p:sldId id="523" r:id="rId35"/>
    <p:sldId id="46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63"/>
    <a:srgbClr val="FFFFFF"/>
    <a:srgbClr val="1F0395"/>
    <a:srgbClr val="D9D9D9"/>
    <a:srgbClr val="002E60"/>
    <a:srgbClr val="003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560" autoAdjust="0"/>
  </p:normalViewPr>
  <p:slideViewPr>
    <p:cSldViewPr snapToGrid="0">
      <p:cViewPr varScale="1">
        <p:scale>
          <a:sx n="104" d="100"/>
          <a:sy n="104" d="100"/>
        </p:scale>
        <p:origin x="87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??뭡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??뭡" panose="02030600000101010101" pitchFamily="18" charset="-127"/>
              </a:defRPr>
            </a:lvl1pPr>
          </a:lstStyle>
          <a:p>
            <a:fld id="{C9BCAF8F-4473-4CEF-91F1-2E4FAD41E387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??뭡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??뭡" panose="02030600000101010101" pitchFamily="18" charset="-127"/>
              </a:defRPr>
            </a:lvl1pPr>
          </a:lstStyle>
          <a:p>
            <a:fld id="{AEF8EFA9-938A-47B3-83D7-D0AFCFEFAB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175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??뭡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??뭡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??뭡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??뭡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??뭡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E4D6F-14B1-3DBE-0A49-A78BF155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ED6A8B-3050-A775-ABC2-3C1DE8425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B0F53-C2E2-812D-0498-AEF0F3420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40121-50BD-7B48-99C4-04E838F41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166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00559-9AC0-BF95-25BB-B37C769AE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C99A10-C950-65BE-6FEA-FE5EC0774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E59240-6CFD-62E5-FD59-BB55F5946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2EF98-CCC2-6C92-EC5E-461622A4B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872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D059-AAD5-3447-7E78-EC38E43D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9EE8E2-274C-7DEF-62BF-63310E931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776C01-75D9-BCDC-09AB-45E823043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F8B9FA-8406-3F46-C6A4-0B8F4C482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A10F7-D972-CD5C-D701-49CC66805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A456D5-F6A7-B19E-2252-8D4852C9F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879861-E3F8-43FD-01A5-F5CE5F736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196C0-D0BC-2DAB-B303-EA9D4F672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676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B439F-A9A8-D310-9FC4-23A779D7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EC88C8-BFAD-FC37-966E-61D575CBA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57AFE-C1D1-5850-4F4A-1C5640EE5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494F8-DED1-11E3-DAB0-2447CB5C5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64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02C91-60C2-C756-AF8D-4BA25B323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EA3405-D6E1-DD51-B200-02D6A5F90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CB470A-B8BF-994E-4BEC-81994F8A6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D65B1-D1ED-6658-B8DC-541B7E123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102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0D292-46E4-0C04-2B78-70B446E55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EB059C-3EEB-9364-AA5C-C3B7A4704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CAB62F-041B-8F48-AEBA-18E08894C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45ED6-71F2-C431-707F-C2028C879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354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36EEE-2DF8-D80B-4EED-457E9D26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8366F4-E562-F3F3-932E-CB1596A71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AB9069-ABDF-0D87-2B10-D33B02389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2A47D-B909-D39A-E97D-EBE87CA3A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228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416FA-DDDB-7DCB-CECE-0022943B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0A4A2E-ED2F-145F-A1E0-EBE7AF245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1DBA7F-E147-3E00-CA7E-C61EBDE94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864C65-94F0-B2A1-06D9-F4E6B07BB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424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65C8-497C-18DA-A59B-DE2ECDB2C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3490ED-DFF7-1F71-B62C-D004E6021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F3064E-5BD9-9743-855B-6EE27D3D8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604EA2-DD1B-9E28-4D21-A3EEFB0C2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847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E7EAB-24B6-CA1C-8A22-CF5D1085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48D1F-DFA7-C648-8B78-3C7F67401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D7226E-B05D-7672-92AA-6073092EB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FCEFE-164B-32B5-EB97-9F62FFFF0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03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F861-D889-B3F9-D977-EFA5A795B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4854CB-4E34-360B-90E5-5CB0B0522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C74224-3A14-C701-E744-D43D226FB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0B4819-0021-0602-0490-6B42A2FC7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796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9870F-9859-1206-F348-622F41960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5D5E2B-7A12-9E70-0536-2F0295DD1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0D9AEA-D625-7CA7-D918-897D5EDEC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E176C9-ECBA-4697-E1FD-252AC8A17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753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0F4FE-9E34-FC8A-032B-B0F7EBDE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FDEC05-D13D-2668-A500-FEC3DDD1D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A9D631-4F92-4A44-53E2-156B230D8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8D29B3-AE49-4555-29AE-4A495F37C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556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1BE7-7BD6-5BD8-D736-A566BEB65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67F53-7A2D-D0D7-A044-9F9A7DF3C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370A91-178A-4C71-728D-0E2B279E1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22852-0AF5-A14A-7482-25611608A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07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5A56-2662-4B2A-BA8D-BEFB8485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EA8987-59AC-11AD-26F4-C8723FAA7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286185-4A15-552D-3447-C88944E54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9B067-3E4C-93A5-2BFF-381410307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72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96B3-C5DD-F68D-2C36-C6734BC6A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13CAF3-E416-CBF3-F503-FC3DA3C37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583F18-77C6-7C24-B903-805C3DA8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C0405-4825-3632-CD28-3573877ED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379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AAAD2-F62B-D832-2F2A-6AA7FC0D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8DAAFE-0D9E-3916-E6C8-2F6CF1D39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175E0C-09FF-55BD-050B-12AFA4195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A8B32-3F9B-EE4E-4CE7-444B672C4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503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AC36-4EAC-9898-1DDB-198781102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6B20D9-E5E2-D47A-E14D-739489495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8237DC-FF79-0ECA-B43B-FD33BA3E6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89141C-B07B-C2F6-195C-280BF4354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34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743B0-3F51-20F2-71C3-50735B39B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579424-B18A-FBAC-0206-5522E08DA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93192E-2B79-08FA-6C2F-D6C80695B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60E94D-1264-52BB-C3AD-6F5D6C194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529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82E6-5588-F207-2DB1-81E5C900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8E0A31-3506-4B67-D5F5-670AC300A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70AF67-1293-900C-7183-689140018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ACB6F-D857-2E0F-10B0-415AA4AFD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078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4DB83-B638-3B16-DF2B-5536B3F6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2A8A3F-8A04-CC98-1FF3-2CF11930D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EA8153-F3E5-8896-82B0-C15B1E757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390BB-01F1-F462-1DE9-E7EC1B989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7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320C-7C83-D120-57C2-45D1F1B5D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D159CE-4976-6E34-1448-5BD6545B4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93AB40-EBAC-C08A-FEAC-BEC2A3D80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77197-C403-2765-77BE-B206D1FC4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51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B52BB-C1C0-9E53-6421-270A412A7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86868D-58BB-A0A4-79C8-C5ADFA686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C7B8BE-4D31-710E-0703-339547919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FF56E-2590-6EE3-9413-552AC59AC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17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BD9FC-4330-B8AA-CC51-B3C1A2BD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547BA6-C338-E272-FB75-3406A03AE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7D1110-0D9F-A6D6-5A23-BBE46322E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9FD9DF-6088-35E0-8091-010F76325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344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F01F-19D6-1779-4AAA-6C67812AE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25215F-296B-CB40-C628-EFE36779B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DC47A5-D4A6-1E74-BDD8-2C86EAA34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9BD939-EF44-B1EA-E228-B7C70CCE3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552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F883-D966-6039-13EB-4FABFEC1F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2418AE-8950-0379-27D4-DD7EBB90B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A5F787-96BF-0D73-A5A1-F84736554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854BF2-8B36-029F-EBD8-F4CC081F5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4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2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8EFA9-938A-47B3-83D7-D0AFCFEFABC9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0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320C-7C83-D120-57C2-45D1F1B5D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D159CE-4976-6E34-1448-5BD6545B4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93AB40-EBAC-C08A-FEAC-BEC2A3D80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77197-C403-2765-77BE-B206D1FC4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7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76E64-7726-D4E1-020C-D2EB7F1BA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272170-992C-7BE2-634E-59C45507C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CBD6CB-7969-8F65-5B4F-D42A761F7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DA5656-F140-9755-22D4-DC6DFD4C7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352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E0456-2929-CA46-7292-D2A880946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1112F5-4DA8-B765-22BC-DBD09F72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BAE356-B8FA-ACCE-48E3-5F7E71325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55BF7-9264-4EE1-607A-57F88D5E4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60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20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81657-01FE-9C55-94EE-77281D57F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962B8-FCAD-0681-49CB-877947B8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5AF72-EE0B-CC01-5E4A-FDF1086C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FB0EE-5D14-464E-E505-7BE558DC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F1931-2F98-13A9-CE98-EA37B2D8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61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FD2BB-C076-71F0-676D-2E8C1D67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76088C-26BD-B3CE-5BA0-075930870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97F20E-7027-CF6D-3411-0CA640CE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2DA93-5DC1-A6F3-7527-A3DE727B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3904D-28D0-FCBB-8800-3F335FC1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59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D34E78-9A78-5B1B-1BBF-9F106A77D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675986-7EA0-AE08-5357-572324344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7A4FB2-2D95-5C56-B3EF-9E91B88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AC35-C9C9-5D13-C53F-12776471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70E9A-7F43-0630-C3EF-C2FF6844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879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타이틀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4995D9-AAE1-4359-9894-570AA4B624A8}"/>
              </a:ext>
            </a:extLst>
          </p:cNvPr>
          <p:cNvSpPr/>
          <p:nvPr userDrawn="1"/>
        </p:nvSpPr>
        <p:spPr>
          <a:xfrm>
            <a:off x="0" y="5269832"/>
            <a:ext cx="7170821" cy="228599"/>
          </a:xfrm>
          <a:prstGeom prst="rect">
            <a:avLst/>
          </a:prstGeom>
          <a:gradFill flip="none" rotWithShape="1">
            <a:gsLst>
              <a:gs pos="0">
                <a:srgbClr val="003064"/>
              </a:gs>
              <a:gs pos="47800">
                <a:srgbClr val="002C5C"/>
              </a:gs>
              <a:gs pos="100000">
                <a:srgbClr val="003876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08F6BB-5FC9-45AB-9B29-EEC2897E06D8}"/>
              </a:ext>
            </a:extLst>
          </p:cNvPr>
          <p:cNvSpPr/>
          <p:nvPr userDrawn="1"/>
        </p:nvSpPr>
        <p:spPr>
          <a:xfrm rot="5400000">
            <a:off x="8614770" y="1469702"/>
            <a:ext cx="3168000" cy="228599"/>
          </a:xfrm>
          <a:prstGeom prst="rect">
            <a:avLst/>
          </a:prstGeom>
          <a:gradFill flip="none" rotWithShape="1">
            <a:gsLst>
              <a:gs pos="0">
                <a:srgbClr val="003064"/>
              </a:gs>
              <a:gs pos="47800">
                <a:srgbClr val="002C5C"/>
              </a:gs>
              <a:gs pos="100000">
                <a:srgbClr val="003876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DC937B8-0E7E-4184-9625-2D3367BEAA6D}"/>
              </a:ext>
            </a:extLst>
          </p:cNvPr>
          <p:cNvSpPr/>
          <p:nvPr userDrawn="1"/>
        </p:nvSpPr>
        <p:spPr>
          <a:xfrm>
            <a:off x="1719620" y="1274377"/>
            <a:ext cx="1555844" cy="155584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8ECF37A-A71C-4BA1-910E-2A188AF86F58}"/>
              </a:ext>
            </a:extLst>
          </p:cNvPr>
          <p:cNvSpPr/>
          <p:nvPr userDrawn="1"/>
        </p:nvSpPr>
        <p:spPr>
          <a:xfrm>
            <a:off x="9129711" y="5231088"/>
            <a:ext cx="1019587" cy="101958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9F4721B-292E-41E7-BF7B-A3A5FF6B2213}"/>
              </a:ext>
            </a:extLst>
          </p:cNvPr>
          <p:cNvSpPr/>
          <p:nvPr userDrawn="1"/>
        </p:nvSpPr>
        <p:spPr>
          <a:xfrm>
            <a:off x="3919184" y="4170341"/>
            <a:ext cx="707407" cy="70740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C52EB8-DFC4-4BA9-94F7-29B78FB4CEBF}"/>
              </a:ext>
            </a:extLst>
          </p:cNvPr>
          <p:cNvSpPr/>
          <p:nvPr userDrawn="1"/>
        </p:nvSpPr>
        <p:spPr>
          <a:xfrm>
            <a:off x="7770128" y="2104853"/>
            <a:ext cx="542814" cy="54281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867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397CCC-51DF-4897-84EB-3ADF39F02A81}"/>
              </a:ext>
            </a:extLst>
          </p:cNvPr>
          <p:cNvSpPr/>
          <p:nvPr userDrawn="1"/>
        </p:nvSpPr>
        <p:spPr>
          <a:xfrm rot="5400000">
            <a:off x="1917822" y="947701"/>
            <a:ext cx="2124000" cy="228599"/>
          </a:xfrm>
          <a:prstGeom prst="rect">
            <a:avLst/>
          </a:prstGeom>
          <a:gradFill flip="none" rotWithShape="1">
            <a:gsLst>
              <a:gs pos="0">
                <a:srgbClr val="003064"/>
              </a:gs>
              <a:gs pos="47800">
                <a:srgbClr val="002C5C"/>
              </a:gs>
              <a:gs pos="100000">
                <a:srgbClr val="003876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99700E-472C-43A0-A5DF-3B68BC5F107B}"/>
              </a:ext>
            </a:extLst>
          </p:cNvPr>
          <p:cNvSpPr/>
          <p:nvPr userDrawn="1"/>
        </p:nvSpPr>
        <p:spPr>
          <a:xfrm rot="5400000">
            <a:off x="2555937" y="3989700"/>
            <a:ext cx="5508000" cy="228599"/>
          </a:xfrm>
          <a:prstGeom prst="rect">
            <a:avLst/>
          </a:prstGeom>
          <a:gradFill flip="none" rotWithShape="1">
            <a:gsLst>
              <a:gs pos="0">
                <a:srgbClr val="003064"/>
              </a:gs>
              <a:gs pos="47800">
                <a:srgbClr val="002C5C"/>
              </a:gs>
              <a:gs pos="100000">
                <a:srgbClr val="003876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B0B25D-B9FF-4967-9318-FF9D9B09F977}"/>
              </a:ext>
            </a:extLst>
          </p:cNvPr>
          <p:cNvSpPr/>
          <p:nvPr userDrawn="1"/>
        </p:nvSpPr>
        <p:spPr>
          <a:xfrm>
            <a:off x="1719620" y="1274377"/>
            <a:ext cx="1555844" cy="155584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D02FB1-F8A9-49AA-9836-9FE2DD43FABE}"/>
              </a:ext>
            </a:extLst>
          </p:cNvPr>
          <p:cNvSpPr/>
          <p:nvPr userDrawn="1"/>
        </p:nvSpPr>
        <p:spPr>
          <a:xfrm>
            <a:off x="9129711" y="5231088"/>
            <a:ext cx="1019587" cy="101958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E98F483-7287-4C87-9E84-AD6609B58EB7}"/>
              </a:ext>
            </a:extLst>
          </p:cNvPr>
          <p:cNvSpPr/>
          <p:nvPr userDrawn="1"/>
        </p:nvSpPr>
        <p:spPr>
          <a:xfrm>
            <a:off x="3919184" y="4170341"/>
            <a:ext cx="707407" cy="70740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7E50DB1-BE8B-4682-8EF8-F2A530962EAC}"/>
              </a:ext>
            </a:extLst>
          </p:cNvPr>
          <p:cNvSpPr/>
          <p:nvPr userDrawn="1"/>
        </p:nvSpPr>
        <p:spPr>
          <a:xfrm>
            <a:off x="7770128" y="2104853"/>
            <a:ext cx="542814" cy="54281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32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소제목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C6812B-E3A6-4A70-8C96-39A346AB300D}"/>
              </a:ext>
            </a:extLst>
          </p:cNvPr>
          <p:cNvSpPr/>
          <p:nvPr userDrawn="1"/>
        </p:nvSpPr>
        <p:spPr>
          <a:xfrm rot="5400000">
            <a:off x="-818241" y="2386139"/>
            <a:ext cx="1872000" cy="252000"/>
          </a:xfrm>
          <a:prstGeom prst="rect">
            <a:avLst/>
          </a:prstGeom>
          <a:gradFill flip="none" rotWithShape="1">
            <a:gsLst>
              <a:gs pos="0">
                <a:srgbClr val="003064"/>
              </a:gs>
              <a:gs pos="47800">
                <a:srgbClr val="002C5C"/>
              </a:gs>
              <a:gs pos="100000">
                <a:srgbClr val="003876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E532B5-DB26-4D0A-A57A-4CCD7E925761}"/>
              </a:ext>
            </a:extLst>
          </p:cNvPr>
          <p:cNvSpPr/>
          <p:nvPr userDrawn="1"/>
        </p:nvSpPr>
        <p:spPr>
          <a:xfrm>
            <a:off x="5021179" y="3448139"/>
            <a:ext cx="7170821" cy="228599"/>
          </a:xfrm>
          <a:prstGeom prst="rect">
            <a:avLst/>
          </a:prstGeom>
          <a:gradFill flip="none" rotWithShape="1">
            <a:gsLst>
              <a:gs pos="0">
                <a:srgbClr val="003064"/>
              </a:gs>
              <a:gs pos="47800">
                <a:srgbClr val="002C5C"/>
              </a:gs>
              <a:gs pos="100000">
                <a:srgbClr val="003876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8E899A-D41C-4BC6-A7E6-BFE09303FD34}"/>
              </a:ext>
            </a:extLst>
          </p:cNvPr>
          <p:cNvSpPr/>
          <p:nvPr userDrawn="1"/>
        </p:nvSpPr>
        <p:spPr>
          <a:xfrm>
            <a:off x="1719620" y="1274377"/>
            <a:ext cx="1555844" cy="155584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9106A9-FA2F-4122-898D-2ECA5573B035}"/>
              </a:ext>
            </a:extLst>
          </p:cNvPr>
          <p:cNvSpPr/>
          <p:nvPr userDrawn="1"/>
        </p:nvSpPr>
        <p:spPr>
          <a:xfrm>
            <a:off x="9129711" y="5231088"/>
            <a:ext cx="1019587" cy="101958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328157-5F28-42FF-97C2-783E671A1368}"/>
              </a:ext>
            </a:extLst>
          </p:cNvPr>
          <p:cNvSpPr/>
          <p:nvPr userDrawn="1"/>
        </p:nvSpPr>
        <p:spPr>
          <a:xfrm>
            <a:off x="3919184" y="4170341"/>
            <a:ext cx="707407" cy="70740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452684C-1E06-4E65-B0ED-67E64FF6C53E}"/>
              </a:ext>
            </a:extLst>
          </p:cNvPr>
          <p:cNvSpPr/>
          <p:nvPr userDrawn="1"/>
        </p:nvSpPr>
        <p:spPr>
          <a:xfrm>
            <a:off x="7770128" y="2104853"/>
            <a:ext cx="542814" cy="54281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982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F9C9BD-FB17-4515-A3EB-F58A652C1456}"/>
              </a:ext>
            </a:extLst>
          </p:cNvPr>
          <p:cNvSpPr/>
          <p:nvPr userDrawn="1"/>
        </p:nvSpPr>
        <p:spPr>
          <a:xfrm>
            <a:off x="0" y="6591264"/>
            <a:ext cx="12192000" cy="266735"/>
          </a:xfrm>
          <a:prstGeom prst="rect">
            <a:avLst/>
          </a:prstGeom>
          <a:gradFill flip="none" rotWithShape="1">
            <a:gsLst>
              <a:gs pos="0">
                <a:srgbClr val="003064"/>
              </a:gs>
              <a:gs pos="47800">
                <a:srgbClr val="002C5C"/>
              </a:gs>
              <a:gs pos="100000">
                <a:srgbClr val="003876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0D88C5-54AC-4D3D-A07E-72952C8CAD2B}"/>
              </a:ext>
            </a:extLst>
          </p:cNvPr>
          <p:cNvSpPr/>
          <p:nvPr userDrawn="1"/>
        </p:nvSpPr>
        <p:spPr>
          <a:xfrm>
            <a:off x="-3207" y="0"/>
            <a:ext cx="12192000" cy="879368"/>
          </a:xfrm>
          <a:prstGeom prst="rect">
            <a:avLst/>
          </a:prstGeom>
          <a:gradFill flip="none" rotWithShape="1">
            <a:gsLst>
              <a:gs pos="0">
                <a:srgbClr val="003064"/>
              </a:gs>
              <a:gs pos="47800">
                <a:srgbClr val="002C5C"/>
              </a:gs>
              <a:gs pos="100000">
                <a:srgbClr val="003876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4FA5C171-6BB1-4EDA-B397-2EA3719743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261" y="130346"/>
            <a:ext cx="4165455" cy="54476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400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</a:defRPr>
            </a:lvl1pPr>
          </a:lstStyle>
          <a:p>
            <a:pPr lvl="0"/>
            <a:r>
              <a:rPr lang="ko-KR" altLang="en-US" dirty="0"/>
              <a:t>슬라이드제목을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603CA4-9F89-44DF-A96B-4D34F01C7D89}"/>
              </a:ext>
            </a:extLst>
          </p:cNvPr>
          <p:cNvSpPr/>
          <p:nvPr userDrawn="1"/>
        </p:nvSpPr>
        <p:spPr>
          <a:xfrm rot="5400000">
            <a:off x="39487" y="243203"/>
            <a:ext cx="720000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385EC-92C6-4A54-B7AE-E6B47CECB170}"/>
              </a:ext>
            </a:extLst>
          </p:cNvPr>
          <p:cNvSpPr txBox="1"/>
          <p:nvPr userDrawn="1"/>
        </p:nvSpPr>
        <p:spPr>
          <a:xfrm>
            <a:off x="6441440" y="220450"/>
            <a:ext cx="56831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u="sng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조도센서 기반 객체탐지</a:t>
            </a:r>
            <a:r>
              <a:rPr lang="en-US" altLang="ko-KR" sz="2400" u="sng" dirty="0">
                <a:solidFill>
                  <a:schemeClr val="bg1"/>
                </a:solidFill>
                <a:ea typeface="??뭡" panose="02030600000101010101" pitchFamily="18" charset="-127"/>
              </a:rPr>
              <a:t>·</a:t>
            </a:r>
            <a:r>
              <a:rPr lang="ko-KR" altLang="en-US" sz="2400" u="sng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추적 입력최적화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BC0EB-6EC3-4911-9ED8-DED6453FD189}"/>
              </a:ext>
            </a:extLst>
          </p:cNvPr>
          <p:cNvSpPr txBox="1"/>
          <p:nvPr userDrawn="1"/>
        </p:nvSpPr>
        <p:spPr>
          <a:xfrm>
            <a:off x="11411382" y="6591265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10F0811-F307-44F9-A192-63EBA736051C}" type="slidenum">
              <a:rPr lang="ko-KR" altLang="en-US" sz="110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pPr algn="r"/>
              <a:t>‹#›</a:t>
            </a:fld>
            <a:endParaRPr lang="ko-KR" altLang="en-US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C10860-F421-40C9-AF39-59D12A9A8F04}"/>
              </a:ext>
            </a:extLst>
          </p:cNvPr>
          <p:cNvSpPr/>
          <p:nvPr userDrawn="1"/>
        </p:nvSpPr>
        <p:spPr>
          <a:xfrm>
            <a:off x="399487" y="1653097"/>
            <a:ext cx="1555844" cy="155584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2DD7E4C-B147-4B38-A7DB-9ACF8085716A}"/>
              </a:ext>
            </a:extLst>
          </p:cNvPr>
          <p:cNvSpPr/>
          <p:nvPr userDrawn="1"/>
        </p:nvSpPr>
        <p:spPr>
          <a:xfrm>
            <a:off x="9129711" y="5231088"/>
            <a:ext cx="1019587" cy="101958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09CEDB1-6370-4883-A61A-2F49A99C0E57}"/>
              </a:ext>
            </a:extLst>
          </p:cNvPr>
          <p:cNvSpPr/>
          <p:nvPr userDrawn="1"/>
        </p:nvSpPr>
        <p:spPr>
          <a:xfrm>
            <a:off x="1955331" y="5231088"/>
            <a:ext cx="707407" cy="70740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CF3E62-1104-4361-8800-493C1D96F23F}"/>
              </a:ext>
            </a:extLst>
          </p:cNvPr>
          <p:cNvSpPr/>
          <p:nvPr userDrawn="1"/>
        </p:nvSpPr>
        <p:spPr>
          <a:xfrm>
            <a:off x="7879310" y="2783821"/>
            <a:ext cx="542814" cy="54281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22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AD99-6C4D-EBEE-A8EA-B0BB1421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F80C-6DB4-B3DF-F4FB-5A301A35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8F2E4-7953-D9D3-6EEE-549B250C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A2F073-3D78-2309-968D-688A3C5D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FB149-6143-D72A-D3E4-20F15C21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4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77BF-243C-B52C-9634-69E7EFA5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289CE3-3B51-200A-B968-A72C73CDC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873E1-86AE-16DF-5AA6-E35BB1720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ADC301-45AB-C0B1-A1A4-1EBE68EB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863137-801B-F104-979D-F7D7F589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38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115EC-259D-C412-6C6E-C26D710C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7F17E-0F84-D387-F6B0-868D0DE68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6E831-F0E6-96EF-9B7B-C0477C3C9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6454D-DCBE-728C-1415-D2E74136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B30DD8-B26B-D1C5-30D6-13DE3FA7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CB24A0-93DE-E3A3-37AE-96548201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49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228CB-2524-C708-131D-04AEA204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1356A4-0A0F-B63A-833C-0BDEE181E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9F17D-E8C1-D394-86AA-F685B2AE9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7509D7-F042-212A-8058-1C02A0DF3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A4F035-CCBE-4728-23F6-26B2E9E14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77A63D-B174-B6A3-0E68-9775FB71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37A256-D439-695A-72AF-DB20250B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8C25E1-6EC7-0B12-185C-964D14CB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2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7B9D3-C188-F9A9-D704-42A6B7CA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35568F-06C1-6E30-5FB2-567BDD9F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538155-3952-1191-BD4F-8AF3B31BF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07121F-E387-0596-4D3E-6A81B463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01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0ADBC5-DD94-AF85-56DE-7650E1CE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9F1561-DD28-CE35-D013-0E0F16598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08A5-E881-BC9A-F80D-594FE454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54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82CD4-EF5F-35AA-D261-492189B4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C7BD87-6E39-90F3-7DD8-4B9F9F13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3E3586-64D1-A4F7-15D9-1ABDCFE95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3AB05E-8AE8-3122-F1E0-F60F930B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43F97-2F0E-0128-E44C-3A38FE19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229184-D7CA-CAD2-0AD0-0BEED7EB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78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92E82-F809-FE74-24CA-B6D3096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38A181-44B8-C3B8-A26A-35E117386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EE45C-A09A-6019-4AF0-90DEC080A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2036D-AAA2-B882-8338-B8055884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1D7B96-080A-FF58-5011-865C440B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55B628-E466-D1A9-4AB2-EF8A5A2E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92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2A7729-6EEF-A4DE-8068-5573687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702C82-ED99-5CAE-6C70-5CB39ADD3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529AE-E170-4042-25AC-BAEFF3A17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ea typeface="??뭡" panose="02030600000101010101" pitchFamily="18" charset="-127"/>
              </a:defRPr>
            </a:lvl1pPr>
          </a:lstStyle>
          <a:p>
            <a:fld id="{1DD1BF17-1E4C-4E01-9F8E-8CDED48EF542}" type="datetimeFigureOut">
              <a:rPr lang="ko-KR" altLang="en-US" smtClean="0"/>
              <a:pPr/>
              <a:t>2025-11-25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3EDFB-AAEA-1534-0E6A-B16A13630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ea typeface="??뭡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B1DC5-F80A-832F-5E0E-5988E4A8E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ea typeface="??뭡" panose="02030600000101010101" pitchFamily="18" charset="-127"/>
              </a:defRPr>
            </a:lvl1pPr>
          </a:lstStyle>
          <a:p>
            <a:fld id="{7044DA4D-1CF6-4EC9-995A-C9FF6C9E06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90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??뭡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??뭡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??뭡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??뭡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??뭡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??뭡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dh123987-maker/Introduction_to_R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3.mp4"/><Relationship Id="rId7" Type="http://schemas.openxmlformats.org/officeDocument/2006/relationships/image" Target="../media/image3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3A9F-B8E3-E14D-4184-C9DEB69BB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66F2B92-C557-B284-F534-DFBD7BE4C01D}"/>
              </a:ext>
            </a:extLst>
          </p:cNvPr>
          <p:cNvSpPr txBox="1"/>
          <p:nvPr/>
        </p:nvSpPr>
        <p:spPr>
          <a:xfrm>
            <a:off x="1192601" y="1843835"/>
            <a:ext cx="980679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>
                <a:solidFill>
                  <a:schemeClr val="tx2">
                    <a:lumMod val="90000"/>
                    <a:lumOff val="10000"/>
                  </a:schemeClr>
                </a:solidFill>
              </a:rPr>
              <a:t>Neural-LinUCB </a:t>
            </a:r>
            <a:r>
              <a:rPr lang="ko-KR" altLang="en-US" sz="5400">
                <a:solidFill>
                  <a:schemeClr val="tx2">
                    <a:lumMod val="90000"/>
                    <a:lumOff val="10000"/>
                  </a:schemeClr>
                </a:solidFill>
              </a:rPr>
              <a:t>기반</a:t>
            </a:r>
            <a:endParaRPr lang="en-US" altLang="ko-KR" sz="540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ko-KR" altLang="en-US" sz="5400"/>
              <a:t> 카메라 자동 노출 제어</a:t>
            </a:r>
            <a:endParaRPr lang="ko-KR" altLang="en-US" sz="5400" spc="-15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D3FA1D-0A46-3F62-C860-5CABF18D4894}"/>
              </a:ext>
            </a:extLst>
          </p:cNvPr>
          <p:cNvSpPr txBox="1"/>
          <p:nvPr/>
        </p:nvSpPr>
        <p:spPr>
          <a:xfrm>
            <a:off x="1696183" y="3691570"/>
            <a:ext cx="880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b="1"/>
              <a:t>Neural-LinUCB Auto Exposure Control for Camera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47D071D-7A49-80A9-8F6F-9E79BA14BE43}"/>
              </a:ext>
            </a:extLst>
          </p:cNvPr>
          <p:cNvSpPr txBox="1"/>
          <p:nvPr/>
        </p:nvSpPr>
        <p:spPr>
          <a:xfrm>
            <a:off x="27507" y="7012947"/>
            <a:ext cx="7494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※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디자인 변경이  안되는 부분은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슬라이드 마스터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에 들어가면 편집 가능합니다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51685-A0EC-DD87-7921-DFFF8B8E74B4}"/>
              </a:ext>
            </a:extLst>
          </p:cNvPr>
          <p:cNvSpPr txBox="1"/>
          <p:nvPr/>
        </p:nvSpPr>
        <p:spPr>
          <a:xfrm>
            <a:off x="343428" y="565335"/>
            <a:ext cx="1228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pPr algn="l"/>
            <a:r>
              <a:rPr lang="en-US" altLang="ko-KR" sz="120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2025.12.07</a:t>
            </a:r>
            <a:endParaRPr lang="en-US" altLang="ko-KR" sz="12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827B2A4-ABC0-872C-F7DC-30049787E403}"/>
              </a:ext>
            </a:extLst>
          </p:cNvPr>
          <p:cNvGrpSpPr/>
          <p:nvPr/>
        </p:nvGrpSpPr>
        <p:grpSpPr>
          <a:xfrm>
            <a:off x="-5039890" y="-130170"/>
            <a:ext cx="4987982" cy="9308427"/>
            <a:chOff x="568575" y="771290"/>
            <a:chExt cx="4987982" cy="9308427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E4C86C5-D068-A851-3A5B-6C4A60300112}"/>
                </a:ext>
              </a:extLst>
            </p:cNvPr>
            <p:cNvGrpSpPr/>
            <p:nvPr/>
          </p:nvGrpSpPr>
          <p:grpSpPr>
            <a:xfrm>
              <a:off x="3516314" y="7613717"/>
              <a:ext cx="1480382" cy="1080000"/>
              <a:chOff x="3190463" y="-3248167"/>
              <a:chExt cx="1480382" cy="1080000"/>
            </a:xfrm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94D91E18-F1C7-45DE-1A1E-67FBF361A7B3}"/>
                  </a:ext>
                </a:extLst>
              </p:cNvPr>
              <p:cNvSpPr/>
              <p:nvPr/>
            </p:nvSpPr>
            <p:spPr>
              <a:xfrm>
                <a:off x="3390654" y="-3248167"/>
                <a:ext cx="1080000" cy="1080000"/>
              </a:xfrm>
              <a:prstGeom prst="ellipse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D82FDF4-1695-0122-A055-0806624FCF1C}"/>
                  </a:ext>
                </a:extLst>
              </p:cNvPr>
              <p:cNvSpPr txBox="1"/>
              <p:nvPr/>
            </p:nvSpPr>
            <p:spPr>
              <a:xfrm>
                <a:off x="3190463" y="-2944770"/>
                <a:ext cx="148038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pc="-150" dirty="0">
                    <a:solidFill>
                      <a:schemeClr val="bg1">
                        <a:lumMod val="9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키워드</a:t>
                </a:r>
                <a:endParaRPr lang="ko-KR" altLang="en-US" sz="1400" spc="-150" dirty="0">
                  <a:solidFill>
                    <a:schemeClr val="bg1">
                      <a:lumMod val="9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DBE253A-6F86-FC4B-503E-5A1C399DDAD2}"/>
                </a:ext>
              </a:extLst>
            </p:cNvPr>
            <p:cNvGrpSpPr/>
            <p:nvPr/>
          </p:nvGrpSpPr>
          <p:grpSpPr>
            <a:xfrm>
              <a:off x="2084954" y="8936393"/>
              <a:ext cx="1797983" cy="1080000"/>
              <a:chOff x="963584" y="-3321640"/>
              <a:chExt cx="1797983" cy="1080000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59EE52D1-F592-993A-8150-80EB15C37C1E}"/>
                  </a:ext>
                </a:extLst>
              </p:cNvPr>
              <p:cNvSpPr/>
              <p:nvPr/>
            </p:nvSpPr>
            <p:spPr>
              <a:xfrm>
                <a:off x="1322575" y="-3321640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3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224011A-CED9-AA34-97BD-27CAAFF0526F}"/>
                  </a:ext>
                </a:extLst>
              </p:cNvPr>
              <p:cNvSpPr txBox="1"/>
              <p:nvPr/>
            </p:nvSpPr>
            <p:spPr>
              <a:xfrm>
                <a:off x="963584" y="-3018243"/>
                <a:ext cx="1797983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pc="-150" dirty="0">
                    <a:solidFill>
                      <a:srgbClr val="181818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키워드</a:t>
                </a:r>
                <a:endParaRPr lang="ko-KR" altLang="en-US" sz="1400" spc="-15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65E55F0-BB7C-F3BB-1FF2-1D74E92367C5}"/>
                </a:ext>
              </a:extLst>
            </p:cNvPr>
            <p:cNvSpPr/>
            <p:nvPr/>
          </p:nvSpPr>
          <p:spPr>
            <a:xfrm>
              <a:off x="2286981" y="7613717"/>
              <a:ext cx="1080000" cy="1080000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Light" panose="00000300000000000000" pitchFamily="2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53D71B1-B31E-D766-EF46-185B7E46F679}"/>
                </a:ext>
              </a:extLst>
            </p:cNvPr>
            <p:cNvGrpSpPr/>
            <p:nvPr/>
          </p:nvGrpSpPr>
          <p:grpSpPr>
            <a:xfrm>
              <a:off x="568575" y="8999717"/>
              <a:ext cx="1797983" cy="1080000"/>
              <a:chOff x="1004263" y="-3321640"/>
              <a:chExt cx="1797983" cy="1080000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953EE9F5-4F02-4BF8-5E05-80D6A281D9B5}"/>
                  </a:ext>
                </a:extLst>
              </p:cNvPr>
              <p:cNvSpPr/>
              <p:nvPr/>
            </p:nvSpPr>
            <p:spPr>
              <a:xfrm>
                <a:off x="1363254" y="-3321640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60DB26C-DD2A-9441-D5F8-41B7E9BF10AD}"/>
                  </a:ext>
                </a:extLst>
              </p:cNvPr>
              <p:cNvSpPr txBox="1"/>
              <p:nvPr/>
            </p:nvSpPr>
            <p:spPr>
              <a:xfrm>
                <a:off x="1004263" y="-3018243"/>
                <a:ext cx="1797983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pc="-150" dirty="0">
                    <a:solidFill>
                      <a:srgbClr val="181818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키워드</a:t>
                </a:r>
                <a:endParaRPr lang="ko-KR" altLang="en-US" sz="1400" spc="-15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8016F0B-CFAA-1918-6694-EDAEE86532B2}"/>
                </a:ext>
              </a:extLst>
            </p:cNvPr>
            <p:cNvSpPr/>
            <p:nvPr/>
          </p:nvSpPr>
          <p:spPr>
            <a:xfrm>
              <a:off x="982502" y="7613717"/>
              <a:ext cx="1080000" cy="1080000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Light" panose="00000300000000000000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E4F70B2-D9ED-B922-9811-9EB0C33468A4}"/>
                </a:ext>
              </a:extLst>
            </p:cNvPr>
            <p:cNvCxnSpPr>
              <a:cxnSpLocks/>
            </p:cNvCxnSpPr>
            <p:nvPr/>
          </p:nvCxnSpPr>
          <p:spPr>
            <a:xfrm>
              <a:off x="1047656" y="7457834"/>
              <a:ext cx="1321081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F51EC81-01F6-CAF3-E52A-1B6DEBCBD4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96" y="7001817"/>
              <a:ext cx="1321081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1D1F64E-5C77-CA9E-806A-E79AA676F35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96" y="7249752"/>
              <a:ext cx="13210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65BD80B-433E-5F98-08D1-FBA7175BE2D3}"/>
                </a:ext>
              </a:extLst>
            </p:cNvPr>
            <p:cNvSpPr txBox="1"/>
            <p:nvPr/>
          </p:nvSpPr>
          <p:spPr>
            <a:xfrm>
              <a:off x="931670" y="3804116"/>
              <a:ext cx="67101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DIAGRAM</a:t>
              </a:r>
            </a:p>
          </p:txBody>
        </p:sp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id="{567ADEB3-060B-7620-79C7-A0C36C4BA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98377" y="4279149"/>
              <a:ext cx="383242" cy="383242"/>
            </a:xfrm>
            <a:prstGeom prst="rect">
              <a:avLst/>
            </a:prstGeom>
          </p:spPr>
        </p:pic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8FC05C3-7844-1E05-378B-5163A1BDFCC3}"/>
                </a:ext>
              </a:extLst>
            </p:cNvPr>
            <p:cNvGrpSpPr/>
            <p:nvPr/>
          </p:nvGrpSpPr>
          <p:grpSpPr>
            <a:xfrm>
              <a:off x="1103310" y="4370622"/>
              <a:ext cx="397085" cy="200297"/>
              <a:chOff x="4813660" y="1933302"/>
              <a:chExt cx="415837" cy="306978"/>
            </a:xfrm>
            <a:solidFill>
              <a:srgbClr val="003876"/>
            </a:solidFill>
          </p:grpSpPr>
          <p:sp>
            <p:nvSpPr>
              <p:cNvPr id="106" name="화살표: 갈매기형 수장 105">
                <a:extLst>
                  <a:ext uri="{FF2B5EF4-FFF2-40B4-BE49-F238E27FC236}">
                    <a16:creationId xmlns:a16="http://schemas.microsoft.com/office/drawing/2014/main" id="{F4B30BE5-11D4-1C6F-A4DB-2C3EB3657912}"/>
                  </a:ext>
                </a:extLst>
              </p:cNvPr>
              <p:cNvSpPr/>
              <p:nvPr/>
            </p:nvSpPr>
            <p:spPr>
              <a:xfrm>
                <a:off x="4813660" y="1933303"/>
                <a:ext cx="243843" cy="306977"/>
              </a:xfrm>
              <a:prstGeom prst="chevron">
                <a:avLst>
                  <a:gd name="adj" fmla="val 633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07" name="화살표: 갈매기형 수장 106">
                <a:extLst>
                  <a:ext uri="{FF2B5EF4-FFF2-40B4-BE49-F238E27FC236}">
                    <a16:creationId xmlns:a16="http://schemas.microsoft.com/office/drawing/2014/main" id="{64DBA680-E72E-E113-6AA9-A1594E764B4D}"/>
                  </a:ext>
                </a:extLst>
              </p:cNvPr>
              <p:cNvSpPr/>
              <p:nvPr/>
            </p:nvSpPr>
            <p:spPr>
              <a:xfrm>
                <a:off x="4985654" y="1933302"/>
                <a:ext cx="243843" cy="306977"/>
              </a:xfrm>
              <a:prstGeom prst="chevron">
                <a:avLst>
                  <a:gd name="adj" fmla="val 633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ea typeface="KoPubWorld돋움체 Light" panose="00000300000000000000" pitchFamily="2" charset="-127"/>
                </a:endParaRP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F6D71DE-B50F-AEE7-F312-15DDEF7FC757}"/>
                </a:ext>
              </a:extLst>
            </p:cNvPr>
            <p:cNvSpPr/>
            <p:nvPr/>
          </p:nvSpPr>
          <p:spPr>
            <a:xfrm>
              <a:off x="1763386" y="4290770"/>
              <a:ext cx="72000" cy="360000"/>
            </a:xfrm>
            <a:prstGeom prst="rect">
              <a:avLst/>
            </a:prstGeom>
            <a:solidFill>
              <a:srgbClr val="003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KoPubWorld돋움체 Light" panose="00000300000000000000" pitchFamily="2" charset="-127"/>
              </a:endParaRPr>
            </a:p>
          </p:txBody>
        </p:sp>
        <p:sp>
          <p:nvSpPr>
            <p:cNvPr id="82" name="화살표: 갈매기형 수장 81">
              <a:extLst>
                <a:ext uri="{FF2B5EF4-FFF2-40B4-BE49-F238E27FC236}">
                  <a16:creationId xmlns:a16="http://schemas.microsoft.com/office/drawing/2014/main" id="{7E6BE3DF-1FBD-D181-B903-54544CF01459}"/>
                </a:ext>
              </a:extLst>
            </p:cNvPr>
            <p:cNvSpPr/>
            <p:nvPr/>
          </p:nvSpPr>
          <p:spPr>
            <a:xfrm>
              <a:off x="2744610" y="4326770"/>
              <a:ext cx="232847" cy="288000"/>
            </a:xfrm>
            <a:prstGeom prst="chevron">
              <a:avLst>
                <a:gd name="adj" fmla="val 63392"/>
              </a:avLst>
            </a:prstGeom>
            <a:solidFill>
              <a:srgbClr val="003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KoPubWorld돋움체 Light" panose="00000300000000000000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6E80AA3B-E938-8A22-D75A-353F17B3E056}"/>
                </a:ext>
              </a:extLst>
            </p:cNvPr>
            <p:cNvSpPr/>
            <p:nvPr/>
          </p:nvSpPr>
          <p:spPr>
            <a:xfrm>
              <a:off x="3240448" y="4416628"/>
              <a:ext cx="108284" cy="108284"/>
            </a:xfrm>
            <a:prstGeom prst="ellipse">
              <a:avLst/>
            </a:prstGeom>
            <a:solidFill>
              <a:srgbClr val="003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KoPubWorld돋움체 Light" panose="00000300000000000000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056D803-14F8-AD53-B55B-87E901AE9A4C}"/>
                </a:ext>
              </a:extLst>
            </p:cNvPr>
            <p:cNvSpPr/>
            <p:nvPr/>
          </p:nvSpPr>
          <p:spPr>
            <a:xfrm>
              <a:off x="3611723" y="4326770"/>
              <a:ext cx="288000" cy="288000"/>
            </a:xfrm>
            <a:prstGeom prst="ellipse">
              <a:avLst/>
            </a:prstGeom>
            <a:solidFill>
              <a:srgbClr val="003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a typeface="KoPubWorld돋움체 Light" panose="00000300000000000000" pitchFamily="2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ea typeface="KoPubWorld돋움체 Light" panose="00000300000000000000" pitchFamily="2" charset="-127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944B853-EA2D-1492-F299-8B03748004FB}"/>
                </a:ext>
              </a:extLst>
            </p:cNvPr>
            <p:cNvGrpSpPr/>
            <p:nvPr/>
          </p:nvGrpSpPr>
          <p:grpSpPr>
            <a:xfrm>
              <a:off x="963584" y="771290"/>
              <a:ext cx="2537462" cy="2512926"/>
              <a:chOff x="963584" y="771290"/>
              <a:chExt cx="2537462" cy="2512926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7D75D63-37EB-66B6-46EF-B4093AB76BAA}"/>
                  </a:ext>
                </a:extLst>
              </p:cNvPr>
              <p:cNvSpPr txBox="1"/>
              <p:nvPr/>
            </p:nvSpPr>
            <p:spPr>
              <a:xfrm>
                <a:off x="963584" y="771290"/>
                <a:ext cx="5045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</a:rPr>
                  <a:t>COLOR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AE21CFD-2D31-9702-1303-170889D3CA79}"/>
                  </a:ext>
                </a:extLst>
              </p:cNvPr>
              <p:cNvSpPr/>
              <p:nvPr/>
            </p:nvSpPr>
            <p:spPr>
              <a:xfrm>
                <a:off x="963584" y="1064466"/>
                <a:ext cx="723332" cy="723332"/>
              </a:xfrm>
              <a:prstGeom prst="rect">
                <a:avLst/>
              </a:prstGeom>
              <a:solidFill>
                <a:srgbClr val="00387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08AB0AE-C4C0-2591-6E85-2E3F40B03FF9}"/>
                  </a:ext>
                </a:extLst>
              </p:cNvPr>
              <p:cNvSpPr/>
              <p:nvPr/>
            </p:nvSpPr>
            <p:spPr>
              <a:xfrm>
                <a:off x="1872235" y="1064466"/>
                <a:ext cx="723332" cy="723332"/>
              </a:xfrm>
              <a:prstGeom prst="rect">
                <a:avLst/>
              </a:prstGeom>
              <a:solidFill>
                <a:srgbClr val="FFC24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DDD4B58-3988-C6B4-193C-7F7B144E270D}"/>
                  </a:ext>
                </a:extLst>
              </p:cNvPr>
              <p:cNvSpPr txBox="1"/>
              <p:nvPr/>
            </p:nvSpPr>
            <p:spPr>
              <a:xfrm>
                <a:off x="1014898" y="2246977"/>
                <a:ext cx="93455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</a:rPr>
                  <a:t>FONT COLOR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5CCC6B6-002F-57B2-8D01-AFD4B30292FE}"/>
                  </a:ext>
                </a:extLst>
              </p:cNvPr>
              <p:cNvSpPr/>
              <p:nvPr/>
            </p:nvSpPr>
            <p:spPr>
              <a:xfrm>
                <a:off x="965544" y="2553340"/>
                <a:ext cx="723332" cy="723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919FF878-6BA8-2257-CDBA-2CB5C6FF21A4}"/>
                  </a:ext>
                </a:extLst>
              </p:cNvPr>
              <p:cNvSpPr/>
              <p:nvPr/>
            </p:nvSpPr>
            <p:spPr>
              <a:xfrm>
                <a:off x="1871629" y="2560243"/>
                <a:ext cx="723332" cy="723332"/>
              </a:xfrm>
              <a:prstGeom prst="rect">
                <a:avLst/>
              </a:prstGeom>
              <a:solidFill>
                <a:srgbClr val="00387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6283780-51B3-104A-D8F8-E8D7DCAE93A6}"/>
                  </a:ext>
                </a:extLst>
              </p:cNvPr>
              <p:cNvSpPr/>
              <p:nvPr/>
            </p:nvSpPr>
            <p:spPr>
              <a:xfrm>
                <a:off x="2777714" y="2560884"/>
                <a:ext cx="723332" cy="723332"/>
              </a:xfrm>
              <a:prstGeom prst="rect">
                <a:avLst/>
              </a:prstGeom>
              <a:solidFill>
                <a:srgbClr val="FFC24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World돋움체 Light" panose="00000300000000000000" pitchFamily="2" charset="-127"/>
                </a:endParaRPr>
              </a:p>
            </p:txBody>
          </p:sp>
        </p:grpSp>
        <p:sp>
          <p:nvSpPr>
            <p:cNvPr id="86" name="화살표: 갈매기형 수장 85">
              <a:extLst>
                <a:ext uri="{FF2B5EF4-FFF2-40B4-BE49-F238E27FC236}">
                  <a16:creationId xmlns:a16="http://schemas.microsoft.com/office/drawing/2014/main" id="{5B0AF3F5-6D60-21FB-B9B7-F41C003E432A}"/>
                </a:ext>
              </a:extLst>
            </p:cNvPr>
            <p:cNvSpPr/>
            <p:nvPr/>
          </p:nvSpPr>
          <p:spPr>
            <a:xfrm>
              <a:off x="4162714" y="4326770"/>
              <a:ext cx="232847" cy="288000"/>
            </a:xfrm>
            <a:prstGeom prst="chevron">
              <a:avLst>
                <a:gd name="adj" fmla="val 63392"/>
              </a:avLst>
            </a:prstGeom>
            <a:solidFill>
              <a:srgbClr val="003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KoPubWorld돋움체 Light" panose="00000300000000000000" pitchFamily="2" charset="-127"/>
              </a:endParaRPr>
            </a:p>
          </p:txBody>
        </p:sp>
        <p:sp>
          <p:nvSpPr>
            <p:cNvPr id="87" name="더하기 기호 86">
              <a:extLst>
                <a:ext uri="{FF2B5EF4-FFF2-40B4-BE49-F238E27FC236}">
                  <a16:creationId xmlns:a16="http://schemas.microsoft.com/office/drawing/2014/main" id="{ED7103A7-5546-9C55-7678-7EDA2F92E87F}"/>
                </a:ext>
              </a:extLst>
            </p:cNvPr>
            <p:cNvSpPr/>
            <p:nvPr/>
          </p:nvSpPr>
          <p:spPr>
            <a:xfrm>
              <a:off x="4658552" y="4311496"/>
              <a:ext cx="318549" cy="318549"/>
            </a:xfrm>
            <a:prstGeom prst="mathPlus">
              <a:avLst/>
            </a:prstGeom>
            <a:solidFill>
              <a:srgbClr val="003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KoPubWorld돋움체 Light" panose="00000300000000000000" pitchFamily="2" charset="-127"/>
              </a:endParaRPr>
            </a:p>
          </p:txBody>
        </p:sp>
        <p:sp>
          <p:nvSpPr>
            <p:cNvPr id="88" name="이등변 삼각형 87">
              <a:extLst>
                <a:ext uri="{FF2B5EF4-FFF2-40B4-BE49-F238E27FC236}">
                  <a16:creationId xmlns:a16="http://schemas.microsoft.com/office/drawing/2014/main" id="{2CE7B137-165D-BC36-9089-2672A2259AEA}"/>
                </a:ext>
              </a:extLst>
            </p:cNvPr>
            <p:cNvSpPr/>
            <p:nvPr/>
          </p:nvSpPr>
          <p:spPr>
            <a:xfrm rot="5400000">
              <a:off x="5214779" y="4312540"/>
              <a:ext cx="367095" cy="316461"/>
            </a:xfrm>
            <a:prstGeom prst="triangle">
              <a:avLst/>
            </a:prstGeom>
            <a:solidFill>
              <a:srgbClr val="003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KoPubWorld돋움체 Light" panose="00000300000000000000" pitchFamily="2" charset="-127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244A1CC-8DB2-B029-3623-298BF991B4CE}"/>
                </a:ext>
              </a:extLst>
            </p:cNvPr>
            <p:cNvGrpSpPr/>
            <p:nvPr/>
          </p:nvGrpSpPr>
          <p:grpSpPr>
            <a:xfrm>
              <a:off x="1033769" y="5196184"/>
              <a:ext cx="2988000" cy="432000"/>
              <a:chOff x="4780534" y="5289787"/>
              <a:chExt cx="4195763" cy="524011"/>
            </a:xfrm>
          </p:grpSpPr>
          <p:sp>
            <p:nvSpPr>
              <p:cNvPr id="96" name="矩形 8">
                <a:extLst>
                  <a:ext uri="{FF2B5EF4-FFF2-40B4-BE49-F238E27FC236}">
                    <a16:creationId xmlns:a16="http://schemas.microsoft.com/office/drawing/2014/main" id="{B7FE723D-9620-3C3E-040E-B4B721258601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97" name="矩形 10">
                <a:extLst>
                  <a:ext uri="{FF2B5EF4-FFF2-40B4-BE49-F238E27FC236}">
                    <a16:creationId xmlns:a16="http://schemas.microsoft.com/office/drawing/2014/main" id="{ACF99829-7A64-6D0B-FBFF-CC68570D4482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915DC7E-5564-FA04-44CE-901C195F9755}"/>
                </a:ext>
              </a:extLst>
            </p:cNvPr>
            <p:cNvSpPr txBox="1"/>
            <p:nvPr/>
          </p:nvSpPr>
          <p:spPr>
            <a:xfrm>
              <a:off x="1066555" y="5151294"/>
              <a:ext cx="2413103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연구의 필요성</a:t>
              </a: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07695C0-F898-0723-AEDD-546774A4CB66}"/>
                </a:ext>
              </a:extLst>
            </p:cNvPr>
            <p:cNvGrpSpPr/>
            <p:nvPr/>
          </p:nvGrpSpPr>
          <p:grpSpPr>
            <a:xfrm>
              <a:off x="1033769" y="6196582"/>
              <a:ext cx="3051820" cy="476355"/>
              <a:chOff x="1033769" y="6196582"/>
              <a:chExt cx="3051820" cy="476355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0BF19710-C6D5-5B38-7761-F5DB29CF6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8290" y="6240083"/>
                <a:ext cx="2987299" cy="432854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B666171-1967-97ED-1FCB-8F0423B57554}"/>
                  </a:ext>
                </a:extLst>
              </p:cNvPr>
              <p:cNvSpPr txBox="1"/>
              <p:nvPr/>
            </p:nvSpPr>
            <p:spPr>
              <a:xfrm>
                <a:off x="1033769" y="6196582"/>
                <a:ext cx="2577954" cy="46935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1.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연구의 필요성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83D9A41-7716-CCDE-0294-D1C2E52C1143}"/>
                </a:ext>
              </a:extLst>
            </p:cNvPr>
            <p:cNvSpPr txBox="1"/>
            <p:nvPr/>
          </p:nvSpPr>
          <p:spPr>
            <a:xfrm>
              <a:off x="952302" y="4796859"/>
              <a:ext cx="18606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파워포인트 객체 </a:t>
              </a:r>
              <a:r>
                <a:rPr lang="en-US" altLang="ko-KR" sz="1600" spc="-15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ver</a:t>
              </a:r>
              <a:endParaRPr lang="ko-KR" altLang="en-US" sz="1600" spc="-15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456482E-2FBD-C8F5-CF8F-575E15C88C82}"/>
                </a:ext>
              </a:extLst>
            </p:cNvPr>
            <p:cNvSpPr txBox="1"/>
            <p:nvPr/>
          </p:nvSpPr>
          <p:spPr>
            <a:xfrm>
              <a:off x="979598" y="5793989"/>
              <a:ext cx="18606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spc="-150" dirty="0" err="1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png</a:t>
              </a:r>
              <a:r>
                <a:rPr lang="en-US" altLang="ko-KR" sz="1600" spc="-15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600" spc="-15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이미지파일 </a:t>
              </a:r>
              <a:r>
                <a:rPr lang="en-US" altLang="ko-KR" sz="1600" spc="-15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ver</a:t>
              </a:r>
              <a:endParaRPr lang="ko-KR" altLang="en-US" sz="1600" spc="-15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84E8E21-61DE-55F1-EC2B-9ABE47FE1FCE}"/>
              </a:ext>
            </a:extLst>
          </p:cNvPr>
          <p:cNvGrpSpPr/>
          <p:nvPr/>
        </p:nvGrpSpPr>
        <p:grpSpPr>
          <a:xfrm>
            <a:off x="12246444" y="-14453"/>
            <a:ext cx="5547979" cy="3909852"/>
            <a:chOff x="6433696" y="1079623"/>
            <a:chExt cx="5547979" cy="390985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B17430C-71AE-346D-2F16-3C274F3CCEAC}"/>
                </a:ext>
              </a:extLst>
            </p:cNvPr>
            <p:cNvSpPr txBox="1"/>
            <p:nvPr/>
          </p:nvSpPr>
          <p:spPr>
            <a:xfrm>
              <a:off x="6433696" y="1400939"/>
              <a:ext cx="5370869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제목</a:t>
              </a:r>
              <a:r>
                <a:rPr lang="en-US" altLang="ko-KR" sz="2000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KoPubWorld</a:t>
              </a:r>
              <a:r>
                <a:rPr lang="ko-KR" altLang="en-US" sz="2000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돋움체 </a:t>
              </a:r>
              <a:r>
                <a:rPr lang="en-US" altLang="ko-KR" sz="2000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Bold 20pt</a:t>
              </a:r>
              <a:endParaRPr lang="ko-KR" altLang="en-US" sz="2000" dirty="0">
                <a:solidFill>
                  <a:srgbClr val="18181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C964705-F289-856D-3B81-AC3EF4C1AFF3}"/>
                </a:ext>
              </a:extLst>
            </p:cNvPr>
            <p:cNvSpPr txBox="1"/>
            <p:nvPr/>
          </p:nvSpPr>
          <p:spPr>
            <a:xfrm>
              <a:off x="6433696" y="1904547"/>
              <a:ext cx="4941149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본문</a:t>
              </a:r>
              <a:r>
                <a:rPr lang="en-US" altLang="ko-KR" sz="16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KoPubWorld</a:t>
              </a:r>
              <a:r>
                <a:rPr lang="ko-KR" altLang="en-US" sz="16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돋움체</a:t>
              </a:r>
              <a:r>
                <a:rPr lang="en-US" altLang="ko-KR" sz="16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Medium 16pt</a:t>
              </a:r>
              <a:endParaRPr lang="ko-KR" altLang="en-US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F0DD797-4ED9-C525-DE09-D7E11138BF38}"/>
                </a:ext>
              </a:extLst>
            </p:cNvPr>
            <p:cNvSpPr txBox="1"/>
            <p:nvPr/>
          </p:nvSpPr>
          <p:spPr>
            <a:xfrm>
              <a:off x="6433696" y="2845044"/>
              <a:ext cx="5370869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제목</a:t>
              </a:r>
              <a:r>
                <a:rPr lang="en-US" altLang="ko-KR" sz="2400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KoPubWorld</a:t>
              </a:r>
              <a:r>
                <a:rPr lang="ko-KR" altLang="en-US" sz="2400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돋움체 </a:t>
              </a:r>
              <a:r>
                <a:rPr lang="en-US" altLang="ko-KR" sz="2400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Bold 24pt</a:t>
              </a:r>
              <a:endParaRPr lang="ko-KR" altLang="en-US" sz="2400" dirty="0">
                <a:solidFill>
                  <a:srgbClr val="18181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282E746-B6D3-7B59-5902-C28DBFA4EADC}"/>
                </a:ext>
              </a:extLst>
            </p:cNvPr>
            <p:cNvSpPr txBox="1"/>
            <p:nvPr/>
          </p:nvSpPr>
          <p:spPr>
            <a:xfrm>
              <a:off x="6433696" y="3386355"/>
              <a:ext cx="4941149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본문</a:t>
              </a:r>
              <a:r>
                <a:rPr lang="en-US" altLang="ko-KR" sz="20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KoPubWorld</a:t>
              </a:r>
              <a:r>
                <a:rPr lang="ko-KR" altLang="en-US" sz="20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돋움체</a:t>
              </a:r>
              <a:r>
                <a:rPr lang="en-US" altLang="ko-KR" sz="20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Medium 20pt</a:t>
              </a:r>
              <a:endParaRPr lang="ko-KR" altLang="en-US" sz="24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26272DF-65BA-D420-C74C-FC15C30E67ED}"/>
                </a:ext>
              </a:extLst>
            </p:cNvPr>
            <p:cNvSpPr txBox="1"/>
            <p:nvPr/>
          </p:nvSpPr>
          <p:spPr>
            <a:xfrm>
              <a:off x="6433696" y="4557818"/>
              <a:ext cx="5547979" cy="43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도형 안 텍스트</a:t>
              </a:r>
              <a:r>
                <a:rPr lang="en-US" altLang="ko-KR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KoPubWorld</a:t>
              </a:r>
              <a:r>
                <a:rPr lang="ko-KR" altLang="en-US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돋움체</a:t>
              </a:r>
              <a:r>
                <a:rPr lang="en-US" altLang="ko-KR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Medium 18pt</a:t>
              </a:r>
              <a:endParaRPr lang="ko-KR" altLang="en-US" sz="2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AC7F06C-AEBC-DB52-D867-A70B67A7C3F8}"/>
                </a:ext>
              </a:extLst>
            </p:cNvPr>
            <p:cNvSpPr txBox="1"/>
            <p:nvPr/>
          </p:nvSpPr>
          <p:spPr>
            <a:xfrm>
              <a:off x="6433697" y="1079623"/>
              <a:ext cx="2560858" cy="356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2EB5B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</a:t>
              </a:r>
              <a:r>
                <a:rPr lang="ko-KR" altLang="en-US" sz="1400" dirty="0">
                  <a:solidFill>
                    <a:srgbClr val="2EB5B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기본 문단 폰트 사이즈</a:t>
              </a:r>
              <a:r>
                <a:rPr lang="en-US" altLang="ko-KR" sz="1400" dirty="0">
                  <a:solidFill>
                    <a:srgbClr val="2EB5B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]</a:t>
              </a:r>
              <a:endParaRPr lang="ko-KR" altLang="en-US" sz="1400" dirty="0">
                <a:solidFill>
                  <a:srgbClr val="2EB5B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4722B0-34DB-46E4-E0E0-711E09ECD430}"/>
                </a:ext>
              </a:extLst>
            </p:cNvPr>
            <p:cNvSpPr txBox="1"/>
            <p:nvPr/>
          </p:nvSpPr>
          <p:spPr>
            <a:xfrm>
              <a:off x="6433696" y="2512838"/>
              <a:ext cx="2433857" cy="356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2EB5B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</a:t>
              </a:r>
              <a:r>
                <a:rPr lang="ko-KR" altLang="en-US" sz="1400" dirty="0">
                  <a:solidFill>
                    <a:srgbClr val="2EB5B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핵심메시지 폰트 사이즈</a:t>
              </a:r>
              <a:r>
                <a:rPr lang="en-US" altLang="ko-KR" sz="1400" dirty="0">
                  <a:solidFill>
                    <a:srgbClr val="2EB5B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]</a:t>
              </a:r>
              <a:endParaRPr lang="ko-KR" altLang="en-US" sz="1400" dirty="0">
                <a:solidFill>
                  <a:srgbClr val="2EB5B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69348C9-A57C-02ED-A907-E76C86C990DA}"/>
                </a:ext>
              </a:extLst>
            </p:cNvPr>
            <p:cNvSpPr txBox="1"/>
            <p:nvPr/>
          </p:nvSpPr>
          <p:spPr>
            <a:xfrm>
              <a:off x="6433696" y="4226863"/>
              <a:ext cx="2263737" cy="356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2EB5B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</a:t>
              </a:r>
              <a:r>
                <a:rPr lang="ko-KR" altLang="en-US" sz="1400" dirty="0">
                  <a:solidFill>
                    <a:srgbClr val="2EB5B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도형관련 폰트 사이즈</a:t>
              </a:r>
              <a:r>
                <a:rPr lang="en-US" altLang="ko-KR" sz="1400" dirty="0">
                  <a:solidFill>
                    <a:srgbClr val="2EB5B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]</a:t>
              </a:r>
              <a:endParaRPr lang="ko-KR" altLang="en-US" sz="1400" dirty="0">
                <a:solidFill>
                  <a:srgbClr val="2EB5B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360E0BB5-68CC-9D7D-6DED-0DA57138A8CB}"/>
                </a:ext>
              </a:extLst>
            </p:cNvPr>
            <p:cNvCxnSpPr/>
            <p:nvPr/>
          </p:nvCxnSpPr>
          <p:spPr>
            <a:xfrm>
              <a:off x="6631753" y="2386683"/>
              <a:ext cx="4380931" cy="0"/>
            </a:xfrm>
            <a:prstGeom prst="line">
              <a:avLst/>
            </a:prstGeom>
            <a:ln w="12700">
              <a:solidFill>
                <a:srgbClr val="18181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2A3B331-8DB5-ACC5-B6E7-DC8EF29742DE}"/>
                </a:ext>
              </a:extLst>
            </p:cNvPr>
            <p:cNvCxnSpPr/>
            <p:nvPr/>
          </p:nvCxnSpPr>
          <p:spPr>
            <a:xfrm>
              <a:off x="6519976" y="3993938"/>
              <a:ext cx="4380931" cy="0"/>
            </a:xfrm>
            <a:prstGeom prst="line">
              <a:avLst/>
            </a:prstGeom>
            <a:ln w="12700">
              <a:solidFill>
                <a:srgbClr val="18181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EFCDC11E-0460-1A0A-C6C7-34C3DAEA0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918"/>
          <a:stretch/>
        </p:blipFill>
        <p:spPr>
          <a:xfrm>
            <a:off x="5037335" y="5761734"/>
            <a:ext cx="1872000" cy="643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3BCD4-76C0-380B-5622-E02F47D4DC11}"/>
              </a:ext>
            </a:extLst>
          </p:cNvPr>
          <p:cNvSpPr txBox="1"/>
          <p:nvPr/>
        </p:nvSpPr>
        <p:spPr>
          <a:xfrm>
            <a:off x="5227969" y="4489037"/>
            <a:ext cx="1490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/>
              <a:t>20201787</a:t>
            </a:r>
          </a:p>
          <a:p>
            <a:pPr algn="ctr"/>
            <a:r>
              <a:rPr lang="ko-KR" altLang="en-US" sz="2200"/>
              <a:t>김민규</a:t>
            </a:r>
            <a:endParaRPr lang="ko-KR" alt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7F37D-ECB1-A99B-F217-9DDAD1D77DFA}"/>
              </a:ext>
            </a:extLst>
          </p:cNvPr>
          <p:cNvSpPr txBox="1"/>
          <p:nvPr/>
        </p:nvSpPr>
        <p:spPr>
          <a:xfrm>
            <a:off x="343428" y="865871"/>
            <a:ext cx="55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Introduction to Reinforcement Learning</a:t>
            </a:r>
            <a:endParaRPr lang="ko-KR" altLang="en-US" sz="16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04C59-B82C-92F7-3F97-CBCB8F7E6FA0}"/>
              </a:ext>
            </a:extLst>
          </p:cNvPr>
          <p:cNvSpPr txBox="1"/>
          <p:nvPr/>
        </p:nvSpPr>
        <p:spPr>
          <a:xfrm>
            <a:off x="343428" y="6481579"/>
            <a:ext cx="107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Github: </a:t>
            </a:r>
            <a:r>
              <a:rPr lang="en-US" altLang="ko-KR" sz="1600">
                <a:hlinkClick r:id="rId8"/>
              </a:rPr>
              <a:t>sdh123987-maker/Introduction_to_RL: 2025 Introduction to Reinforcement Learning Project</a:t>
            </a:r>
            <a:endParaRPr lang="ko-KR" altLang="en-US" sz="16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67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6A79-8B59-39C9-A5D0-929D3CD9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626633-DDF0-EE8B-DB3E-5C0694E9A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3-1. </a:t>
            </a:r>
            <a:r>
              <a:rPr lang="en-US" altLang="ko-KR"/>
              <a:t>RL &amp; Exposure Control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F983CF43-15DC-71F4-9F68-2B034A8F77F7}"/>
              </a:ext>
            </a:extLst>
          </p:cNvPr>
          <p:cNvSpPr txBox="1">
            <a:spLocks/>
          </p:cNvSpPr>
          <p:nvPr/>
        </p:nvSpPr>
        <p:spPr>
          <a:xfrm>
            <a:off x="500708" y="1856230"/>
            <a:ext cx="11397741" cy="198452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Exposure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Gain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동시에 제어하여 사람이 보기에 좋은 화질로 최적화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차이점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DRL-AE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인간의 시각적 화질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(Perceptual Quality)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향상이 주 목표임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반면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본 연구는 객체탐지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(YOLO)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인식률을 높이기 위해 노이즈가 있더라도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Edge(Gradient)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살리는 방향으로 학습함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6326C4-15D0-E614-55D2-71D7D6329334}"/>
              </a:ext>
            </a:extLst>
          </p:cNvPr>
          <p:cNvGrpSpPr/>
          <p:nvPr/>
        </p:nvGrpSpPr>
        <p:grpSpPr>
          <a:xfrm>
            <a:off x="385808" y="1312601"/>
            <a:ext cx="3795363" cy="432000"/>
            <a:chOff x="5311057" y="5827315"/>
            <a:chExt cx="2988000" cy="432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2B2871-25CC-1838-7E89-032DA5DDF5D8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FF97287A-B268-5776-E030-70B574409D17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D8DC0EEA-B300-ADD6-A516-842E5DC0A6E5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24C2B3-53FC-F915-02AC-99EE67A3E4A6}"/>
                </a:ext>
              </a:extLst>
            </p:cNvPr>
            <p:cNvSpPr txBox="1"/>
            <p:nvPr/>
          </p:nvSpPr>
          <p:spPr>
            <a:xfrm>
              <a:off x="5343842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a-DK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DRL-AE (CVPR 2024, Lee et al.)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52189C-22FA-801E-0401-88721829E05C}"/>
              </a:ext>
            </a:extLst>
          </p:cNvPr>
          <p:cNvSpPr txBox="1"/>
          <p:nvPr/>
        </p:nvSpPr>
        <p:spPr>
          <a:xfrm>
            <a:off x="0" y="6243879"/>
            <a:ext cx="1212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[1] J. Lee et al., "Learning to control camera exposure via reinforcement learning," in </a:t>
            </a:r>
            <a:r>
              <a:rPr lang="en-US" altLang="ko-KR" sz="1000" i="1"/>
              <a:t>IEEE/CVF Conference on Computer Vision and Pattern Recognition (CVPR)</a:t>
            </a:r>
            <a:r>
              <a:rPr lang="en-US" altLang="ko-KR" sz="1000"/>
              <a:t>, 2024.</a:t>
            </a:r>
          </a:p>
          <a:p>
            <a:r>
              <a:rPr lang="en-US" altLang="ko-KR" sz="1000"/>
              <a:t>[2] Z. Zhang, C. Forster, and D. Scaramuzza, "Active exposure control for robust visual odometry in HDR environments," in </a:t>
            </a:r>
            <a:r>
              <a:rPr lang="en-US" altLang="ko-KR" sz="1000" i="1"/>
              <a:t>IEEE International Conference on Robotics and Automation (ICRA)</a:t>
            </a:r>
            <a:r>
              <a:rPr lang="en-US" altLang="ko-KR" sz="1000"/>
              <a:t>, 2017.</a:t>
            </a:r>
            <a:endParaRPr lang="en-US" altLang="ko-KR" sz="1000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02C4C648-10D7-347D-38A9-FABEFC4547B8}"/>
              </a:ext>
            </a:extLst>
          </p:cNvPr>
          <p:cNvSpPr txBox="1">
            <a:spLocks/>
          </p:cNvSpPr>
          <p:nvPr/>
        </p:nvSpPr>
        <p:spPr>
          <a:xfrm>
            <a:off x="500708" y="4422904"/>
            <a:ext cx="11397741" cy="179115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Visual SLAM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Feature Point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유실을 막기 위해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Gradient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Entropy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최적화 지표로 사용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본 연구에서의 채택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논문의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Reward Function (Sharpness + Entropy)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구조를 본 프로젝트에 직접적으로 참고 및 채용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Zhang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등은 미분 기반 최적화를 사용했으나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본 연구는 이를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Bandit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 강화학습 보상으로 변환하여 적용함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B7171E-977D-37AE-3562-AD896001598A}"/>
              </a:ext>
            </a:extLst>
          </p:cNvPr>
          <p:cNvGrpSpPr/>
          <p:nvPr/>
        </p:nvGrpSpPr>
        <p:grpSpPr>
          <a:xfrm>
            <a:off x="385809" y="3862692"/>
            <a:ext cx="6624288" cy="448582"/>
            <a:chOff x="5311057" y="5810733"/>
            <a:chExt cx="2988000" cy="4485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BAC8037-8E9F-4348-DCE8-DA2CB4182D82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15" name="矩形 8">
                <a:extLst>
                  <a:ext uri="{FF2B5EF4-FFF2-40B4-BE49-F238E27FC236}">
                    <a16:creationId xmlns:a16="http://schemas.microsoft.com/office/drawing/2014/main" id="{1D652A24-214A-610D-4AEB-2A99BB33FC10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6" name="矩形 10">
                <a:extLst>
                  <a:ext uri="{FF2B5EF4-FFF2-40B4-BE49-F238E27FC236}">
                    <a16:creationId xmlns:a16="http://schemas.microsoft.com/office/drawing/2014/main" id="{E47CD339-4CB3-D66E-9AEE-38CB7017EA2C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7D151-E99A-6AB9-A1B3-08EF88362EDB}"/>
                </a:ext>
              </a:extLst>
            </p:cNvPr>
            <p:cNvSpPr txBox="1"/>
            <p:nvPr/>
          </p:nvSpPr>
          <p:spPr>
            <a:xfrm>
              <a:off x="5343842" y="5810733"/>
              <a:ext cx="2723933" cy="4127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fr-FR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Active Exposure Control for VO (ICRA 2017, Zhang et al.)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07F29B-5BBE-C14B-8782-141D43A5324F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772787F-D0E9-D100-8257-931A9270D596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26269E0-E099-863A-9C8C-99F103ECFE3B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5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00B96-947D-3A3C-8418-2CDA5C505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B4A04BD-6E77-B8C6-63BA-67A20486F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3-2. </a:t>
            </a:r>
            <a:r>
              <a:rPr lang="en-US" altLang="ko-KR"/>
              <a:t>Neural-Linear Bandits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78ACF701-34B9-2E9E-D43B-F2D5ACA159EF}"/>
              </a:ext>
            </a:extLst>
          </p:cNvPr>
          <p:cNvSpPr txBox="1">
            <a:spLocks/>
          </p:cNvSpPr>
          <p:nvPr/>
        </p:nvSpPr>
        <p:spPr>
          <a:xfrm>
            <a:off x="503897" y="1790278"/>
            <a:ext cx="10890889" cy="33851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NeuralUCB (ICML 2020, Zhou et al.) &amp; Neural-Linear (ICML 2020, Nabati et al.)</a:t>
            </a:r>
          </a:p>
          <a:p>
            <a:pPr marL="971550" lvl="1" indent="-285750" algn="just">
              <a:lnSpc>
                <a:spcPct val="100000"/>
              </a:lnSpc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구조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Feature Extractor(Neural Net) + Linear UCB Head.</a:t>
            </a:r>
          </a:p>
          <a:p>
            <a:pPr marL="971550" lvl="1" indent="-285750" algn="just">
              <a:lnSpc>
                <a:spcPct val="10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선정 이유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</a:p>
          <a:p>
            <a:pPr marL="1428750" lvl="2" indent="-285750" algn="just">
              <a:lnSpc>
                <a:spcPct val="100000"/>
              </a:lnSpc>
            </a:pP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Lightweight: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네트워크를 매번 역전파하는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DQN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연산량이 적어 임베디드 환경에 적합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428750" lvl="2" indent="-285750" algn="just">
              <a:lnSpc>
                <a:spcPct val="100000"/>
              </a:lnSpc>
            </a:pP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Efficient Exploration: </a:t>
            </a:r>
            <a:r>
              <a:rPr lang="el-GR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ε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-greedy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효율적인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UCB(Upper Confidence Bound)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 탐색으로 불확실한 조명 환경에 강인함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428750" lvl="2" indent="-285750" algn="just">
              <a:lnSpc>
                <a:spcPct val="100000"/>
              </a:lnSpc>
            </a:pP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Catastrophic Forgetting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방지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마지막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Linear Layer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빠르게 업데이트하는 방식이 실시간 적응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(Online Learning)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유리</a:t>
            </a: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285750" algn="just">
              <a:lnSpc>
                <a:spcPct val="10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 이미지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CNN/MLP - &gt; Feature Vector -&gt; Linear Regression Head -&gt; Action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선택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285750" algn="just">
              <a:lnSpc>
                <a:spcPct val="100000"/>
              </a:lnSpc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2" indent="0" algn="just">
              <a:lnSpc>
                <a:spcPct val="100000"/>
              </a:lnSpc>
              <a:buNone/>
            </a:pP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3580F7-81E5-2A23-895D-88A50C5A0BE3}"/>
              </a:ext>
            </a:extLst>
          </p:cNvPr>
          <p:cNvGrpSpPr/>
          <p:nvPr/>
        </p:nvGrpSpPr>
        <p:grpSpPr>
          <a:xfrm>
            <a:off x="388998" y="1230067"/>
            <a:ext cx="3185474" cy="448582"/>
            <a:chOff x="5311057" y="5810733"/>
            <a:chExt cx="2988000" cy="44858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4957AEC-71E2-3D9C-5B57-F4CC280C9AB6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2984E8DA-1C2F-B354-BBC1-F29791F93778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E9571146-2EDD-526F-F028-8C6A35B6FF60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64A428-70CE-651F-2845-FAC5603C35E2}"/>
                </a:ext>
              </a:extLst>
            </p:cNvPr>
            <p:cNvSpPr txBox="1"/>
            <p:nvPr/>
          </p:nvSpPr>
          <p:spPr>
            <a:xfrm>
              <a:off x="5343842" y="5810733"/>
              <a:ext cx="2723933" cy="4127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Neural Contextual Bandits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185AA3-0B56-E0DE-3F45-2DCCB5FBC06D}"/>
              </a:ext>
            </a:extLst>
          </p:cNvPr>
          <p:cNvSpPr txBox="1"/>
          <p:nvPr/>
        </p:nvSpPr>
        <p:spPr>
          <a:xfrm>
            <a:off x="0" y="6243879"/>
            <a:ext cx="1212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[3] Zhou et al., “Neural Contextual Bandits with UCB-based Exploration”, ICML, 2020.</a:t>
            </a:r>
          </a:p>
          <a:p>
            <a:r>
              <a:rPr lang="en-US" altLang="ko-KR" sz="1000"/>
              <a:t>[4] Nabati et al., “Online Limited Memory Neural-Linear Bandits with Likelihood Matching”, ICML, 2021.</a:t>
            </a:r>
            <a:endParaRPr lang="en-US" altLang="ko-KR" sz="1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7C05674-2B4F-4D9D-C117-DC6A5DD08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B58E140-E132-BD85-69EE-49125CC7C8E7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CD13008-A465-7F09-724C-5805F8FDBC2D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6CFEAE8-8462-9A3D-43D9-D4DE4A016C0B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279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A519C-5B8A-A308-D3FD-3D5897B35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D80E33-D4BB-D153-4F0B-76DC27D2B62F}"/>
              </a:ext>
            </a:extLst>
          </p:cNvPr>
          <p:cNvSpPr txBox="1"/>
          <p:nvPr/>
        </p:nvSpPr>
        <p:spPr>
          <a:xfrm>
            <a:off x="4989936" y="2782669"/>
            <a:ext cx="454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en-US" altLang="ko-KR" sz="3600"/>
              <a:t>System Overview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BFC259-C92E-4173-A23A-7DC09E9C1AEC}"/>
              </a:ext>
            </a:extLst>
          </p:cNvPr>
          <p:cNvGrpSpPr/>
          <p:nvPr/>
        </p:nvGrpSpPr>
        <p:grpSpPr>
          <a:xfrm>
            <a:off x="597805" y="486079"/>
            <a:ext cx="4544531" cy="818855"/>
            <a:chOff x="910475" y="296937"/>
            <a:chExt cx="4544531" cy="8188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6C0224-CE44-0FC7-C85E-B57E6570B8AA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C64394-A56C-5569-EB20-7C19B3708B50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00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11E53-D34E-167C-ABFC-4516CEF1A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0E673E-D03E-287D-0403-4A2C19D07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en-US" altLang="ko-KR"/>
              <a:t>System Overview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5C2DA0-6540-6850-8BF4-C057B3651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73F1CE-EB87-72F7-52BC-D5370EF54FF9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306FC3-8054-7BAB-1C49-EA567BB3C342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BA90115-37AD-A2B5-DD78-77391F1E82FA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42A2E-7494-E52C-D198-7DA322430D38}"/>
              </a:ext>
            </a:extLst>
          </p:cNvPr>
          <p:cNvSpPr/>
          <p:nvPr/>
        </p:nvSpPr>
        <p:spPr>
          <a:xfrm>
            <a:off x="846716" y="5710767"/>
            <a:ext cx="2089140" cy="6360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D4E8D7-ECB4-4E70-8095-1766C35F8F86}"/>
              </a:ext>
            </a:extLst>
          </p:cNvPr>
          <p:cNvSpPr/>
          <p:nvPr/>
        </p:nvSpPr>
        <p:spPr>
          <a:xfrm>
            <a:off x="846716" y="4799295"/>
            <a:ext cx="2089140" cy="636042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2E877C-E9C9-5F87-9271-48205A2979AC}"/>
              </a:ext>
            </a:extLst>
          </p:cNvPr>
          <p:cNvSpPr/>
          <p:nvPr/>
        </p:nvSpPr>
        <p:spPr>
          <a:xfrm>
            <a:off x="846716" y="3808795"/>
            <a:ext cx="2089140" cy="636042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964048-6567-FF3C-B0C4-91A443A58D4C}"/>
              </a:ext>
            </a:extLst>
          </p:cNvPr>
          <p:cNvSpPr/>
          <p:nvPr/>
        </p:nvSpPr>
        <p:spPr>
          <a:xfrm>
            <a:off x="846716" y="2818295"/>
            <a:ext cx="2089140" cy="636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5395E3-BBDB-E3AE-A615-26951556C6A6}"/>
              </a:ext>
            </a:extLst>
          </p:cNvPr>
          <p:cNvSpPr/>
          <p:nvPr/>
        </p:nvSpPr>
        <p:spPr>
          <a:xfrm>
            <a:off x="846716" y="1928764"/>
            <a:ext cx="2089140" cy="6360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F1E95-613F-9C79-5333-501BA3B81EF4}"/>
              </a:ext>
            </a:extLst>
          </p:cNvPr>
          <p:cNvSpPr txBox="1"/>
          <p:nvPr/>
        </p:nvSpPr>
        <p:spPr>
          <a:xfrm>
            <a:off x="870761" y="2009545"/>
            <a:ext cx="204105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Camera</a:t>
            </a:r>
            <a:endParaRPr lang="en-US" altLang="ko-KR" spc="-15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8198D-03AD-9DBE-F0DE-B8395CEDF9FD}"/>
              </a:ext>
            </a:extLst>
          </p:cNvPr>
          <p:cNvSpPr txBox="1"/>
          <p:nvPr/>
        </p:nvSpPr>
        <p:spPr>
          <a:xfrm>
            <a:off x="1007065" y="2892580"/>
            <a:ext cx="178114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/>
              <a:t>State Estimator</a:t>
            </a:r>
            <a:endParaRPr lang="ko-KR" altLang="en-US" spc="-15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25E3E-6176-9BAC-8D2B-7254D12BA9EE}"/>
              </a:ext>
            </a:extLst>
          </p:cNvPr>
          <p:cNvSpPr txBox="1"/>
          <p:nvPr/>
        </p:nvSpPr>
        <p:spPr>
          <a:xfrm>
            <a:off x="804577" y="3811807"/>
            <a:ext cx="2173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Agent </a:t>
            </a:r>
          </a:p>
          <a:p>
            <a:pPr algn="ctr"/>
            <a:r>
              <a:rPr lang="en-US" altLang="ko-KR"/>
              <a:t>(Neural-LinUCB)</a:t>
            </a:r>
            <a:endParaRPr lang="ko-KR" altLang="en-US" spc="-15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E122B-0723-F27F-BD04-1862D325A80F}"/>
              </a:ext>
            </a:extLst>
          </p:cNvPr>
          <p:cNvSpPr txBox="1"/>
          <p:nvPr/>
        </p:nvSpPr>
        <p:spPr>
          <a:xfrm>
            <a:off x="864050" y="4856390"/>
            <a:ext cx="2054472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/>
              <a:t>Controller</a:t>
            </a:r>
            <a:endParaRPr lang="ko-KR" altLang="en-US" spc="-15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51FD55-5B3D-1FDE-C041-25D291FC4AE4}"/>
              </a:ext>
            </a:extLst>
          </p:cNvPr>
          <p:cNvGrpSpPr/>
          <p:nvPr/>
        </p:nvGrpSpPr>
        <p:grpSpPr>
          <a:xfrm>
            <a:off x="348750" y="1172268"/>
            <a:ext cx="1451468" cy="466375"/>
            <a:chOff x="5311057" y="5792940"/>
            <a:chExt cx="2988000" cy="4663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3B66D0-7DAC-CF0C-D2CA-64D6A662C61B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3" name="矩形 8">
                <a:extLst>
                  <a:ext uri="{FF2B5EF4-FFF2-40B4-BE49-F238E27FC236}">
                    <a16:creationId xmlns:a16="http://schemas.microsoft.com/office/drawing/2014/main" id="{2C233E22-FEA3-20B8-6BB0-04EDB6D91B25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4" name="矩形 10">
                <a:extLst>
                  <a:ext uri="{FF2B5EF4-FFF2-40B4-BE49-F238E27FC236}">
                    <a16:creationId xmlns:a16="http://schemas.microsoft.com/office/drawing/2014/main" id="{ADD6F68F-4EA3-1EA9-3937-BD892B786031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219EA2-FFE2-8479-ECC1-9989092E3F2E}"/>
                </a:ext>
              </a:extLst>
            </p:cNvPr>
            <p:cNvSpPr txBox="1"/>
            <p:nvPr/>
          </p:nvSpPr>
          <p:spPr>
            <a:xfrm>
              <a:off x="5343843" y="5792940"/>
              <a:ext cx="2314582" cy="448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Pipeline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962E78-2466-47DB-683C-8CCC16BD56BE}"/>
              </a:ext>
            </a:extLst>
          </p:cNvPr>
          <p:cNvSpPr/>
          <p:nvPr/>
        </p:nvSpPr>
        <p:spPr>
          <a:xfrm>
            <a:off x="3179846" y="5698920"/>
            <a:ext cx="8100073" cy="636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별도 스레드에서 객체 검출 수행 및 </a:t>
            </a:r>
            <a:r>
              <a:rPr lang="en-US" altLang="ko-KR" b="1">
                <a:solidFill>
                  <a:schemeClr val="tx1"/>
                </a:solidFill>
              </a:rPr>
              <a:t>Blind Frame </a:t>
            </a:r>
            <a:r>
              <a:rPr lang="ko-KR" altLang="en-US" b="1">
                <a:solidFill>
                  <a:schemeClr val="tx1"/>
                </a:solidFill>
              </a:rPr>
              <a:t>여부 판별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66C56AD-33C5-5307-CEEA-D98A66FB62F3}"/>
              </a:ext>
            </a:extLst>
          </p:cNvPr>
          <p:cNvCxnSpPr>
            <a:cxnSpLocks/>
          </p:cNvCxnSpPr>
          <p:nvPr/>
        </p:nvCxnSpPr>
        <p:spPr>
          <a:xfrm>
            <a:off x="1879164" y="2564806"/>
            <a:ext cx="0" cy="253489"/>
          </a:xfrm>
          <a:prstGeom prst="straightConnector1">
            <a:avLst/>
          </a:prstGeom>
          <a:ln>
            <a:solidFill>
              <a:srgbClr val="1818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607F6D-8FEB-C916-B02E-AF1CFAC07F8F}"/>
              </a:ext>
            </a:extLst>
          </p:cNvPr>
          <p:cNvCxnSpPr>
            <a:cxnSpLocks/>
          </p:cNvCxnSpPr>
          <p:nvPr/>
        </p:nvCxnSpPr>
        <p:spPr>
          <a:xfrm>
            <a:off x="1891286" y="3454337"/>
            <a:ext cx="0" cy="354458"/>
          </a:xfrm>
          <a:prstGeom prst="straightConnector1">
            <a:avLst/>
          </a:prstGeom>
          <a:ln>
            <a:solidFill>
              <a:srgbClr val="1818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0EAC08C-1403-CC31-217F-10F53ACA6E0F}"/>
              </a:ext>
            </a:extLst>
          </p:cNvPr>
          <p:cNvCxnSpPr>
            <a:cxnSpLocks/>
          </p:cNvCxnSpPr>
          <p:nvPr/>
        </p:nvCxnSpPr>
        <p:spPr>
          <a:xfrm>
            <a:off x="1891286" y="4444837"/>
            <a:ext cx="0" cy="354458"/>
          </a:xfrm>
          <a:prstGeom prst="straightConnector1">
            <a:avLst/>
          </a:prstGeom>
          <a:ln>
            <a:solidFill>
              <a:srgbClr val="1818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00EFC-4202-17B7-CFF4-B274E5D7B6E2}"/>
              </a:ext>
            </a:extLst>
          </p:cNvPr>
          <p:cNvSpPr txBox="1"/>
          <p:nvPr/>
        </p:nvSpPr>
        <p:spPr>
          <a:xfrm>
            <a:off x="864050" y="5789795"/>
            <a:ext cx="20544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YOLO</a:t>
            </a:r>
            <a:endParaRPr lang="ko-KR" altLang="en-US" spc="-15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42C2253-05FA-6558-E1EE-B604810E911B}"/>
              </a:ext>
            </a:extLst>
          </p:cNvPr>
          <p:cNvCxnSpPr>
            <a:cxnSpLocks/>
          </p:cNvCxnSpPr>
          <p:nvPr/>
        </p:nvCxnSpPr>
        <p:spPr>
          <a:xfrm>
            <a:off x="1891286" y="5435337"/>
            <a:ext cx="0" cy="275430"/>
          </a:xfrm>
          <a:prstGeom prst="straightConnector1">
            <a:avLst/>
          </a:prstGeom>
          <a:ln>
            <a:solidFill>
              <a:srgbClr val="1818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AB59001-FE69-99F7-B0F8-3716D86643C4}"/>
              </a:ext>
            </a:extLst>
          </p:cNvPr>
          <p:cNvCxnSpPr>
            <a:cxnSpLocks/>
          </p:cNvCxnSpPr>
          <p:nvPr/>
        </p:nvCxnSpPr>
        <p:spPr>
          <a:xfrm rot="5400000" flipH="1">
            <a:off x="-317737" y="4137787"/>
            <a:ext cx="4418045" cy="12700"/>
          </a:xfrm>
          <a:prstGeom prst="bentConnector5">
            <a:avLst>
              <a:gd name="adj1" fmla="val -3564"/>
              <a:gd name="adj2" fmla="val 10824961"/>
              <a:gd name="adj3" fmla="val 105174"/>
            </a:avLst>
          </a:prstGeom>
          <a:ln>
            <a:solidFill>
              <a:srgbClr val="1818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A15745E-9128-4E37-1ABF-73C76ECDC5A0}"/>
                  </a:ext>
                </a:extLst>
              </p:cNvPr>
              <p:cNvSpPr/>
              <p:nvPr/>
            </p:nvSpPr>
            <p:spPr>
              <a:xfrm>
                <a:off x="3179846" y="4757967"/>
                <a:ext cx="8100073" cy="636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b="1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결정된 노출값</a:t>
                </a:r>
                <a:r>
                  <a:rPr lang="en-US" altLang="ko-KR" b="1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을 V4L2 인터페이스를 통해 카메라 레지스터에 적용.</a:t>
                </a:r>
                <a:endParaRPr lang="ko-KR" altLang="ko-KR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A15745E-9128-4E37-1ABF-73C76ECDC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846" y="4757967"/>
                <a:ext cx="8100073" cy="636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730697-3BB8-1C2A-1381-931942921555}"/>
                  </a:ext>
                </a:extLst>
              </p:cNvPr>
              <p:cNvSpPr/>
              <p:nvPr/>
            </p:nvSpPr>
            <p:spPr>
              <a:xfrm>
                <a:off x="3179846" y="3817016"/>
                <a:ext cx="8100073" cy="636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현재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에 대해 최적의 </a:t>
                </a:r>
                <a:r>
                  <a:rPr lang="ko-KR" altLang="ko-KR" b="1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노출 변화량(Action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ko-KR" b="1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)</a:t>
                </a:r>
                <a:r>
                  <a:rPr lang="ko-KR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 결정.</a:t>
                </a:r>
                <a:endParaRPr lang="ko-KR" altLang="ko-KR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730697-3BB8-1C2A-1381-931942921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846" y="3817016"/>
                <a:ext cx="8100073" cy="636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3EBDCFE-EB0B-F8B1-97E9-DE05BFA2AD78}"/>
                  </a:ext>
                </a:extLst>
              </p:cNvPr>
              <p:cNvSpPr/>
              <p:nvPr/>
            </p:nvSpPr>
            <p:spPr>
              <a:xfrm>
                <a:off x="3179846" y="2876065"/>
                <a:ext cx="8100073" cy="636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b="1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Welford Online Algorithm</a:t>
                </a:r>
                <a:r>
                  <a:rPr lang="ko-KR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을 사용하여 평균, 표준편차 등을 실시간 갱신 및 정규화(Feature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추출).</a:t>
                </a:r>
                <a:endParaRPr lang="ko-KR" altLang="ko-KR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3EBDCFE-EB0B-F8B1-97E9-DE05BFA2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846" y="2876065"/>
                <a:ext cx="8100073" cy="636042"/>
              </a:xfrm>
              <a:prstGeom prst="rect">
                <a:avLst/>
              </a:prstGeom>
              <a:blipFill>
                <a:blip r:embed="rId5"/>
                <a:stretch>
                  <a:fillRect t="-5769" b="-16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10E6A4F-70FF-8A37-C529-DF91EEB72148}"/>
                  </a:ext>
                </a:extLst>
              </p:cNvPr>
              <p:cNvSpPr/>
              <p:nvPr/>
            </p:nvSpPr>
            <p:spPr>
              <a:xfrm>
                <a:off x="3179846" y="1935114"/>
                <a:ext cx="8100073" cy="636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b="1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Envionment</a:t>
                </a:r>
                <a:r>
                  <a: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: </a:t>
                </a:r>
                <a:r>
                  <a:rPr lang="ko-KR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oCam에서 Raw Image</a:t>
                </a:r>
                <a:r>
                  <a: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)</a:t>
                </a:r>
                <a:r>
                  <a:rPr lang="ko-KR" altLang="en-US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 획득</a:t>
                </a:r>
                <a:r>
                  <a:rPr lang="en-US" altLang="ko-KR">
                    <a:solidFill>
                      <a:schemeClr val="tx1"/>
                    </a:solidFill>
                    <a:latin typeface="Arial" panose="020B0604020202020204" pitchFamily="34" charset="0"/>
                    <a:ea typeface="Google Sans Text"/>
                  </a:rPr>
                  <a:t>.</a:t>
                </a:r>
                <a:endParaRPr lang="ko-KR" altLang="ko-KR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10E6A4F-70FF-8A37-C529-DF91EEB72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846" y="1935114"/>
                <a:ext cx="8100073" cy="636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081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BEBE7-9CA8-2A2C-7D68-6F78951A2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BE4F49-212B-162C-814E-DA50C79F8980}"/>
              </a:ext>
            </a:extLst>
          </p:cNvPr>
          <p:cNvSpPr txBox="1"/>
          <p:nvPr/>
        </p:nvSpPr>
        <p:spPr>
          <a:xfrm>
            <a:off x="4989936" y="2782669"/>
            <a:ext cx="4544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5. </a:t>
            </a:r>
            <a:r>
              <a:rPr lang="en-US" altLang="ko-KR" sz="3600"/>
              <a:t>Proposed Method	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27455B-18E3-0E9C-E31D-72FEBC7A0ADC}"/>
              </a:ext>
            </a:extLst>
          </p:cNvPr>
          <p:cNvGrpSpPr/>
          <p:nvPr/>
        </p:nvGrpSpPr>
        <p:grpSpPr>
          <a:xfrm>
            <a:off x="597805" y="486079"/>
            <a:ext cx="4544531" cy="818855"/>
            <a:chOff x="910475" y="296937"/>
            <a:chExt cx="4544531" cy="8188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F20BD5-7AEF-260F-5263-2BA713AD8477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324E67-E274-AB76-64A3-DBA31ADCB875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256A3FE-0EE0-E2B8-8260-24173FBF6948}"/>
              </a:ext>
            </a:extLst>
          </p:cNvPr>
          <p:cNvSpPr txBox="1"/>
          <p:nvPr/>
        </p:nvSpPr>
        <p:spPr>
          <a:xfrm>
            <a:off x="4989936" y="3787430"/>
            <a:ext cx="5157916" cy="134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5-1. </a:t>
            </a:r>
            <a:r>
              <a:rPr lang="en-US" altLang="ko-KR" sz="1600"/>
              <a:t>State &amp; Action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5-2. </a:t>
            </a:r>
            <a:r>
              <a:rPr lang="en-US" altLang="ko-KR" sz="1600"/>
              <a:t>Reward Function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5-3. </a:t>
            </a:r>
            <a:r>
              <a:rPr lang="en-US" altLang="ko-KR" sz="1600"/>
              <a:t>Algorithm Details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5-4. </a:t>
            </a:r>
            <a:r>
              <a:rPr lang="en-US" altLang="ko-KR" sz="160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377335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E5533-2769-60DE-13D6-CCBAAE17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33851F-64D5-DD93-1D50-86693D8F5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5-1. </a:t>
            </a:r>
            <a:r>
              <a:rPr lang="en-US" altLang="ko-KR"/>
              <a:t>State &amp;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B520B1C3-521F-8193-8902-BE0BC77956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08" y="1763505"/>
                <a:ext cx="11397741" cy="2505685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8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차원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Feature Vector (Welford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알고리즘으로 정규화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):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𝜇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,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𝜎</m:t>
                    </m:r>
                  </m:oMath>
                </a14:m>
                <a:r>
                  <a:rPr lang="en-US" altLang="ko-KR" sz="18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밝기 평균 및 표준편차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/ </a:t>
                </a:r>
                <a:r>
                  <a:rPr lang="en-US" altLang="ko-KR" sz="1800" i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H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엔트로피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정보량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 i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선명도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(Laplacian Variance, Edge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정보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high</m:t>
                        </m:r>
                      </m:sub>
                    </m:sSub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low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</a:rPr>
                      <m:t> 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포화픽셀 비율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(253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이상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2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이하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80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∆</m:t>
                    </m:r>
                    <m:r>
                      <a:rPr lang="ko-KR" altLang="en-US" sz="180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𝜇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이전 프레임 대비 밝기 변화량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(Flicker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감지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curr</m:t>
                        </m:r>
                      </m:sub>
                    </m:sSub>
                  </m:oMath>
                </a14:m>
                <a:r>
                  <a:rPr lang="en-US" altLang="ko-KR" sz="1800"/>
                  <a:t>: </a:t>
                </a:r>
                <a:r>
                  <a:rPr lang="ko-KR" altLang="en-US" sz="1800"/>
                  <a:t>현재 노출 값 </a:t>
                </a:r>
                <a:r>
                  <a:rPr lang="en-US" altLang="ko-KR" sz="1800"/>
                  <a:t>(Agent</a:t>
                </a:r>
                <a:r>
                  <a:rPr lang="ko-KR" altLang="en-US" sz="1800"/>
                  <a:t>가 물리적 한계를 인지하도록 포함</a:t>
                </a:r>
                <a:r>
                  <a:rPr lang="en-US" altLang="ko-KR" sz="1800"/>
                  <a:t>)</a:t>
                </a: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B520B1C3-521F-8193-8902-BE0BC7795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" y="1763505"/>
                <a:ext cx="11397741" cy="2505685"/>
              </a:xfrm>
              <a:prstGeom prst="rect">
                <a:avLst/>
              </a:prstGeom>
              <a:blipFill>
                <a:blip r:embed="rId3"/>
                <a:stretch>
                  <a:fillRect l="-321" t="-1217" b="-3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6753FC-2343-9597-9AD4-C7482CBA219D}"/>
              </a:ext>
            </a:extLst>
          </p:cNvPr>
          <p:cNvGrpSpPr/>
          <p:nvPr/>
        </p:nvGrpSpPr>
        <p:grpSpPr>
          <a:xfrm>
            <a:off x="385809" y="1219876"/>
            <a:ext cx="2612820" cy="432000"/>
            <a:chOff x="5311057" y="5827315"/>
            <a:chExt cx="2988000" cy="432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107D799-C0DC-7CF4-F23A-AAD58582B6E0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CCA80AB1-0FF2-1096-8807-FFB51DC4F308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B6CDB5F4-9820-A4E7-435E-3F342190B6C0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D50AE7B-0F19-CD09-A663-C2DB166E849C}"/>
                    </a:ext>
                  </a:extLst>
                </p:cNvPr>
                <p:cNvSpPr txBox="1"/>
                <p:nvPr/>
              </p:nvSpPr>
              <p:spPr>
                <a:xfrm>
                  <a:off x="5343842" y="5832438"/>
                  <a:ext cx="2723933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da-DK" altLang="ko-KR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State Definition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D50AE7B-0F19-CD09-A663-C2DB166E8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3842" y="5832438"/>
                  <a:ext cx="272393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02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6">
                <a:extLst>
                  <a:ext uri="{FF2B5EF4-FFF2-40B4-BE49-F238E27FC236}">
                    <a16:creationId xmlns:a16="http://schemas.microsoft.com/office/drawing/2014/main" id="{6D979EF7-468F-32FD-DE24-B49EF0E521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08" y="4869848"/>
                <a:ext cx="11397741" cy="1570999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Discrete Exposure Steps: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노출 시간의 변화량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∆</m:t>
                    </m:r>
                    <m:r>
                      <a:rPr lang="en-US" altLang="ko-KR" sz="1800" b="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𝐸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을 행동으로 정의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init</m:t>
                        </m:r>
                      </m:sub>
                    </m:sSub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= {-3, -1, 0, +1, +3} </a:t>
                </a:r>
                <a:r>
                  <a:rPr lang="en-US" altLang="ko-KR" sz="1800"/>
                  <a:t>(</a:t>
                </a:r>
                <a:r>
                  <a:rPr lang="ko-KR" altLang="en-US" sz="1800"/>
                  <a:t>학습 초기 안정성 확보</a:t>
                </a:r>
                <a:r>
                  <a:rPr lang="en-US" altLang="ko-KR" sz="1800"/>
                  <a:t>)</a:t>
                </a: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Expanded Actions: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학습 진행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(Step 400, 800)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에 따라 </a:t>
                </a:r>
                <a14:m>
                  <m:oMath xmlns:m="http://schemas.openxmlformats.org/officeDocument/2006/math">
                    <m:r>
                      <a:rPr lang="en-US" altLang="ko-KR" sz="180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±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2, </a:t>
                </a:r>
                <a14:m>
                  <m:oMath xmlns:m="http://schemas.openxmlformats.org/officeDocument/2006/math">
                    <m:r>
                      <a:rPr lang="en-US" altLang="ko-KR" sz="1800" i="1" spc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± 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5, </a:t>
                </a:r>
                <a14:m>
                  <m:oMath xmlns:m="http://schemas.openxmlformats.org/officeDocument/2006/math">
                    <m:r>
                      <a:rPr lang="en-US" altLang="ko-KR" sz="1800" i="1" spc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± 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7, </a:t>
                </a:r>
                <a14:m>
                  <m:oMath xmlns:m="http://schemas.openxmlformats.org/officeDocument/2006/math">
                    <m:r>
                      <a:rPr lang="en-US" altLang="ko-KR" sz="1800" i="1" spc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± 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10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등으로 행동 반경 확장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(Curriculum Learning).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0" name="텍스트 개체 틀 6">
                <a:extLst>
                  <a:ext uri="{FF2B5EF4-FFF2-40B4-BE49-F238E27FC236}">
                    <a16:creationId xmlns:a16="http://schemas.microsoft.com/office/drawing/2014/main" id="{6D979EF7-468F-32FD-DE24-B49EF0E52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" y="4869848"/>
                <a:ext cx="11397741" cy="1570999"/>
              </a:xfrm>
              <a:prstGeom prst="rect">
                <a:avLst/>
              </a:prstGeom>
              <a:blipFill>
                <a:blip r:embed="rId5"/>
                <a:stretch>
                  <a:fillRect l="-321" t="-2326" r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867C8A66-4DDD-9C2F-E84B-E54495244484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9287216-4FC4-AF93-CD54-B2EA7A057C17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4E31B48-ABD0-C6BB-D365-959EE8C72DA1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4C2ACE-9B27-2CE2-CF9E-B5643CB2347D}"/>
              </a:ext>
            </a:extLst>
          </p:cNvPr>
          <p:cNvGrpSpPr/>
          <p:nvPr/>
        </p:nvGrpSpPr>
        <p:grpSpPr>
          <a:xfrm>
            <a:off x="385808" y="4380819"/>
            <a:ext cx="2612821" cy="432000"/>
            <a:chOff x="5311057" y="5827315"/>
            <a:chExt cx="2988000" cy="432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3FACE7-B1B6-2A11-B599-9856EB96F3DC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F1D8666E-49ED-760D-E8A5-296CE2B00A7A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57425C4B-3BDA-9D4D-72F7-8C1BEA752E61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0AA306D-083D-5BA7-2172-5BB538CCD58C}"/>
                    </a:ext>
                  </a:extLst>
                </p:cNvPr>
                <p:cNvSpPr txBox="1"/>
                <p:nvPr/>
              </p:nvSpPr>
              <p:spPr>
                <a:xfrm>
                  <a:off x="5343842" y="5832438"/>
                  <a:ext cx="2723933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da-DK" altLang="ko-KR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Action Definition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0AA306D-083D-5BA7-2172-5BB538CCD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3842" y="5832438"/>
                  <a:ext cx="27239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02" t="-8197" r="-512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A31D0A9-7889-BDE0-221E-6F33EE835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120" y="2124224"/>
            <a:ext cx="4353533" cy="323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75DC53-B294-E12A-7FE8-25FD57209151}"/>
              </a:ext>
            </a:extLst>
          </p:cNvPr>
          <p:cNvSpPr txBox="1"/>
          <p:nvPr/>
        </p:nvSpPr>
        <p:spPr>
          <a:xfrm>
            <a:off x="0" y="6374765"/>
            <a:ext cx="121208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[5] B. P. Welford, "Note on a method for calculating corrected sums of squares and products," </a:t>
            </a:r>
            <a:r>
              <a:rPr lang="en-US" altLang="ko-KR" sz="1000" i="1"/>
              <a:t>Technometrics</a:t>
            </a:r>
            <a:r>
              <a:rPr lang="en-US" altLang="ko-KR" sz="1000"/>
              <a:t>, vol. 4, no. 3, pp. 419–420, 1962.</a:t>
            </a:r>
          </a:p>
        </p:txBody>
      </p:sp>
    </p:spTree>
    <p:extLst>
      <p:ext uri="{BB962C8B-B14F-4D97-AF65-F5344CB8AC3E}">
        <p14:creationId xmlns:p14="http://schemas.microsoft.com/office/powerpoint/2010/main" val="422414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0BC0-B55B-5B0A-1AF1-CA6A53013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916846-9EDF-F9FA-E1DB-016CA16B5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5-2. </a:t>
            </a:r>
            <a:r>
              <a:rPr lang="en-US" altLang="ko-KR"/>
              <a:t>Reward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89D196F-B435-4296-7767-B3281BBAC7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08" y="1763504"/>
                <a:ext cx="11397741" cy="3495087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Code Implementation (RewardCalculator):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ko-KR" altLang="en-US" sz="18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target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: 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현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재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조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도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에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맞춰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설정된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최적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목표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밝기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.</m:t>
                    </m:r>
                  </m:oMath>
                </a14:m>
                <a:endParaRPr lang="en-US" altLang="ko-KR" sz="1800" i="1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Saturation Penalty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백색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(255)</a:t>
                </a:r>
                <a:r>
                  <a:rPr lang="ko-KR" altLang="en-US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이나 흑색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(0)</a:t>
                </a:r>
                <a:r>
                  <a:rPr lang="ko-KR" altLang="en-US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으로 정보 손실 방지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Stability Penalty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불필요한 노출 변경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(Flickering) </a:t>
                </a:r>
                <a:r>
                  <a:rPr lang="ko-KR" altLang="en-US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억제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>
                    <a:latin typeface="+mn-ea"/>
                    <a:cs typeface="KoPubWorld돋움체 Medium" panose="00000600000000000000" pitchFamily="2" charset="-127"/>
                  </a:rPr>
                  <a:t>Saturated Dark Handling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하드웨어 한계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(Max Exposure) </a:t>
                </a:r>
                <a:r>
                  <a:rPr lang="ko-KR" altLang="en-US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도달 시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ko-KR" altLang="en-US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어두움에 대한 페널티를 면제하여 학습 불안정 방지 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:r>
                  <a:rPr lang="ko-KR" altLang="en-US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코드 로직 반영</a:t>
                </a:r>
                <a:r>
                  <a:rPr lang="en-US" altLang="ko-KR" sz="1800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).</a:t>
                </a: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89D196F-B435-4296-7767-B3281BBAC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" y="1763504"/>
                <a:ext cx="11397741" cy="3495087"/>
              </a:xfrm>
              <a:prstGeom prst="rect">
                <a:avLst/>
              </a:prstGeom>
              <a:blipFill>
                <a:blip r:embed="rId3"/>
                <a:stretch>
                  <a:fillRect l="-321" t="-871" r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D3286-6396-83F0-AAEA-20EAE5315499}"/>
              </a:ext>
            </a:extLst>
          </p:cNvPr>
          <p:cNvGrpSpPr/>
          <p:nvPr/>
        </p:nvGrpSpPr>
        <p:grpSpPr>
          <a:xfrm>
            <a:off x="385808" y="1219876"/>
            <a:ext cx="3434857" cy="432000"/>
            <a:chOff x="5311057" y="5827315"/>
            <a:chExt cx="2988000" cy="432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B75BEBE-04E7-FAE1-083F-31BE1D86C4F7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43FBD3D8-CD80-881F-ED7F-0A9CB93BD8E4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1F274844-B4E5-CE88-D43C-84CE47EB76AE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F8A795-536A-C298-F1AE-C976534AB773}"/>
                    </a:ext>
                  </a:extLst>
                </p:cNvPr>
                <p:cNvSpPr txBox="1"/>
                <p:nvPr/>
              </p:nvSpPr>
              <p:spPr>
                <a:xfrm>
                  <a:off x="5343842" y="5832438"/>
                  <a:ext cx="2723933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Reward Function Design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F8A795-536A-C298-F1AE-C976534AB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3842" y="5832438"/>
                  <a:ext cx="272393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56" t="-8197" r="-195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6EEACE-D753-6215-182F-A01C686FA32F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62E6A2-F92B-600E-BC9C-AA7DB35B40B2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87D688D-0229-A100-FCE1-BCCC875C72A5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C909018-D355-B934-5D21-8D830A22C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126" y="2368848"/>
            <a:ext cx="6382641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C9FA9-37BB-F37E-3A5E-20E718208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72119-4F21-76AA-E16E-A4F2E23A8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5-3. </a:t>
            </a:r>
            <a:r>
              <a:rPr lang="en-US" altLang="ko-KR"/>
              <a:t>Algorithm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AAF5AB3E-4D51-670B-300B-30EF3CD37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08" y="1783937"/>
                <a:ext cx="11397741" cy="2505685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Representation Learning: 3-Layer MLP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가 고차원 이미지 통계량을 저차원 잠재 공간</a:t>
                </a:r>
                <a14:m>
                  <m:oMath xmlns:m="http://schemas.openxmlformats.org/officeDocument/2006/math">
                    <m:r>
                      <a:rPr lang="ko-KR" altLang="en-US" sz="1800" i="1" spc="0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𝜙</m:t>
                    </m:r>
                  </m:oMath>
                </a14:m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으로 매핑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Decision Making: Linear Bandit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이 잠재 벡터 </a:t>
                </a:r>
                <a14:m>
                  <m:oMath xmlns:m="http://schemas.openxmlformats.org/officeDocument/2006/math">
                    <m:r>
                      <a:rPr lang="ko-KR" altLang="en-US" sz="1800" i="1" spc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𝜙</m:t>
                    </m:r>
                  </m:oMath>
                </a14:m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를 입력받아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Action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선택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AAF5AB3E-4D51-670B-300B-30EF3CD37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" y="1783937"/>
                <a:ext cx="11397741" cy="2505685"/>
              </a:xfrm>
              <a:prstGeom prst="rect">
                <a:avLst/>
              </a:prstGeom>
              <a:blipFill>
                <a:blip r:embed="rId3"/>
                <a:stretch>
                  <a:fillRect l="-321" t="-1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9A4686-C6BF-3667-D3A1-4B0C5CAFB893}"/>
              </a:ext>
            </a:extLst>
          </p:cNvPr>
          <p:cNvGrpSpPr/>
          <p:nvPr/>
        </p:nvGrpSpPr>
        <p:grpSpPr>
          <a:xfrm>
            <a:off x="385808" y="1106932"/>
            <a:ext cx="3402311" cy="646331"/>
            <a:chOff x="5311057" y="5693939"/>
            <a:chExt cx="2988000" cy="64633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B56DD6B-39F8-6D3D-98BC-04A610F39082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DEB508C0-C00A-EF46-5749-5307EC58F8FB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C9B8C02F-E77D-90FF-D58E-9F5E74B65422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5E8418-EC60-B4E8-0B7B-D83C004C71B0}"/>
                </a:ext>
              </a:extLst>
            </p:cNvPr>
            <p:cNvSpPr txBox="1"/>
            <p:nvPr/>
          </p:nvSpPr>
          <p:spPr>
            <a:xfrm>
              <a:off x="5343841" y="5693939"/>
              <a:ext cx="272393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a-DK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Neural-LinUCB Architecture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6">
                <a:extLst>
                  <a:ext uri="{FF2B5EF4-FFF2-40B4-BE49-F238E27FC236}">
                    <a16:creationId xmlns:a16="http://schemas.microsoft.com/office/drawing/2014/main" id="{98858A41-4300-A846-57B4-C92507BCA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08" y="3744971"/>
                <a:ext cx="11397741" cy="1570999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800">
                    <a:latin typeface="Arial" panose="020B0604020202020204" pitchFamily="34" charset="0"/>
                  </a:rPr>
                  <a:t>각 행동 </a:t>
                </a:r>
                <a:r>
                  <a:rPr lang="en-US" altLang="ko-KR" sz="1800">
                    <a:latin typeface="Arial" panose="020B0604020202020204" pitchFamily="34" charset="0"/>
                    <a:ea typeface="Google Sans Text"/>
                  </a:rPr>
                  <a:t>a</a:t>
                </a:r>
                <a:r>
                  <a:rPr lang="ko-KR" altLang="ko-KR" sz="1800">
                    <a:latin typeface="Arial" panose="020B0604020202020204" pitchFamily="34" charset="0"/>
                  </a:rPr>
                  <a:t>에 대해 점수</a:t>
                </a:r>
                <a:r>
                  <a:rPr lang="en-US" altLang="ko-KR" sz="1800">
                    <a:latin typeface="Arial" panose="020B0604020202020204" pitchFamily="34" charset="0"/>
                  </a:rPr>
                  <a:t> </a:t>
                </a:r>
                <a:r>
                  <a:rPr lang="ko-KR" altLang="ko-KR" sz="1800">
                    <a:latin typeface="Arial" panose="020B0604020202020204" pitchFamily="34" charset="0"/>
                  </a:rPr>
                  <a:t>계산 후 최대값 선택:</a:t>
                </a:r>
                <a:endParaRPr lang="en-US" altLang="ko-KR" sz="1800">
                  <a:latin typeface="Arial" panose="020B0604020202020204" pitchFamily="34" charset="0"/>
                </a:endParaRPr>
              </a:p>
              <a:p>
                <a:pPr marL="285750" lvl="0" indent="-28575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endParaRPr lang="en-US" altLang="ko-KR" sz="1800">
                  <a:latin typeface="Arial" panose="020B0604020202020204" pitchFamily="34" charset="0"/>
                </a:endParaRPr>
              </a:p>
              <a:p>
                <a:pPr marL="285750" lvl="0" indent="-28575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endParaRPr lang="en-US" altLang="ko-KR" sz="1800">
                  <a:latin typeface="Arial" panose="020B0604020202020204" pitchFamily="34" charset="0"/>
                </a:endParaRPr>
              </a:p>
              <a:p>
                <a:pPr marL="285750" lvl="0" indent="-28575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endParaRPr lang="en-US" altLang="ko-KR" sz="1800">
                  <a:latin typeface="Arial" panose="020B0604020202020204" pitchFamily="34" charset="0"/>
                </a:endParaRPr>
              </a:p>
              <a:p>
                <a:pPr marL="285750" lvl="0" indent="-28575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endParaRPr lang="en-US" altLang="ko-KR" sz="1800">
                  <a:latin typeface="Arial" panose="020B0604020202020204" pitchFamily="34" charset="0"/>
                </a:endParaRPr>
              </a:p>
              <a:p>
                <a:pPr marL="285750" lvl="0" indent="-28575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800"/>
                  <a:t>Fast Update</a:t>
                </a:r>
                <a:r>
                  <a:rPr lang="en-US" altLang="ko-KR" sz="1800" b="1"/>
                  <a:t>:</a:t>
                </a:r>
                <a:r>
                  <a:rPr lang="ko-KR" altLang="en-US" sz="1800"/>
                  <a:t> </a:t>
                </a:r>
                <a:r>
                  <a:rPr lang="en-US" altLang="ko-KR" sz="1800"/>
                  <a:t>Sherman-Morrison </a:t>
                </a:r>
                <a:r>
                  <a:rPr lang="ko-KR" altLang="en-US" sz="1800"/>
                  <a:t>공식을 사용하여 역행렬 연산 비용을 </a:t>
                </a:r>
                <a:r>
                  <a:rPr lang="en-US" altLang="ko-KR" sz="180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/>
                  <a:t>로 최소화하여 실시간성 확보</a:t>
                </a:r>
                <a:r>
                  <a:rPr lang="en-US" altLang="ko-KR" sz="1800"/>
                  <a:t>.</a:t>
                </a:r>
                <a:endParaRPr lang="ko-KR" altLang="ko-KR" sz="1800">
                  <a:latin typeface="Arial" panose="020B0604020202020204" pitchFamily="34" charset="0"/>
                </a:endParaRP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0" name="텍스트 개체 틀 6">
                <a:extLst>
                  <a:ext uri="{FF2B5EF4-FFF2-40B4-BE49-F238E27FC236}">
                    <a16:creationId xmlns:a16="http://schemas.microsoft.com/office/drawing/2014/main" id="{98858A41-4300-A846-57B4-C92507BCA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" y="3744971"/>
                <a:ext cx="11397741" cy="1570999"/>
              </a:xfrm>
              <a:prstGeom prst="rect">
                <a:avLst/>
              </a:prstGeom>
              <a:blipFill>
                <a:blip r:embed="rId4"/>
                <a:stretch>
                  <a:fillRect l="-321" t="-1938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20FBF8DF-8133-4323-FD65-F231D171C8AA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80E5F0-AEB2-E4E6-9745-6D15235B10DF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31BB0AB-AB30-22B8-B609-1E9DEB725F6C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BBD9B1-E30F-F037-7959-98303E384087}"/>
              </a:ext>
            </a:extLst>
          </p:cNvPr>
          <p:cNvGrpSpPr/>
          <p:nvPr/>
        </p:nvGrpSpPr>
        <p:grpSpPr>
          <a:xfrm>
            <a:off x="385808" y="3255942"/>
            <a:ext cx="2612821" cy="432000"/>
            <a:chOff x="5311057" y="5827315"/>
            <a:chExt cx="2988000" cy="432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014A30D-E009-F342-EEEE-ADFFF0450FF9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178140F4-D157-D3C4-0579-3020FBD2EE66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9" name="矩形 10">
                <a:extLst>
                  <a:ext uri="{FF2B5EF4-FFF2-40B4-BE49-F238E27FC236}">
                    <a16:creationId xmlns:a16="http://schemas.microsoft.com/office/drawing/2014/main" id="{98B34739-7E3D-45AA-1BEB-473CAA7C271F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DE977A-E6B8-9CF1-1CB9-8C2481BECCE8}"/>
                </a:ext>
              </a:extLst>
            </p:cNvPr>
            <p:cNvSpPr txBox="1"/>
            <p:nvPr/>
          </p:nvSpPr>
          <p:spPr>
            <a:xfrm>
              <a:off x="5343842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a-DK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UCB Action Selection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1659ED5-0FDD-91BD-06AF-0D651BB4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685" y="4190565"/>
            <a:ext cx="4878629" cy="8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FA698-1358-1C94-B9AA-DDE1734B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CC8E81-9122-A92A-444B-94BAA7A3D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5-4. </a:t>
            </a:r>
            <a:r>
              <a:rPr lang="en-US" altLang="ko-KR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6497B888-14C1-5112-6A4D-20DE3C0F30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08" y="1763505"/>
                <a:ext cx="11397741" cy="1204469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Exploration (</a:t>
                </a:r>
                <a14:m>
                  <m:oMath xmlns:m="http://schemas.openxmlformats.org/officeDocument/2006/math">
                    <m:r>
                      <a:rPr lang="ko-KR" altLang="en-US" sz="1800" i="1" spc="0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𝛼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): 1.5 -&gt;0.7 (Decay).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Replay Buffer: Size 2000, Batch Size 64.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Update Frequency: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매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10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스텝마다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Encoder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학습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6497B888-14C1-5112-6A4D-20DE3C0F3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" y="1763505"/>
                <a:ext cx="11397741" cy="1204469"/>
              </a:xfrm>
              <a:prstGeom prst="rect">
                <a:avLst/>
              </a:prstGeom>
              <a:blipFill>
                <a:blip r:embed="rId3"/>
                <a:stretch>
                  <a:fillRect l="-321" t="-2525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35CEF5-282D-1B0E-07C1-3733879DD214}"/>
              </a:ext>
            </a:extLst>
          </p:cNvPr>
          <p:cNvGrpSpPr/>
          <p:nvPr/>
        </p:nvGrpSpPr>
        <p:grpSpPr>
          <a:xfrm>
            <a:off x="385808" y="1219876"/>
            <a:ext cx="3074639" cy="432000"/>
            <a:chOff x="5311057" y="5827315"/>
            <a:chExt cx="2988000" cy="432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A972CAA-2851-2AA2-E30E-97DEBC631B3D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211286AB-BB86-E359-7A7B-F28F2E150EBF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B76CF19E-16D5-09CE-1DFD-E944F3AD1323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7EF37C-6716-DBF8-A26F-5E26A9EF1054}"/>
                </a:ext>
              </a:extLst>
            </p:cNvPr>
            <p:cNvSpPr txBox="1"/>
            <p:nvPr/>
          </p:nvSpPr>
          <p:spPr>
            <a:xfrm>
              <a:off x="5343842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Hyperparameter Settings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3142C9-55A1-1999-F8DB-7495AC44F719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A09EDE-24CE-DB00-F5EA-3AB1A72D11A9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260AFB6-C942-F930-BD40-13418EB96FBF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871D4E39-5FD4-7159-3B08-C16DEAA8C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6">
                <a:extLst>
                  <a:ext uri="{FF2B5EF4-FFF2-40B4-BE49-F238E27FC236}">
                    <a16:creationId xmlns:a16="http://schemas.microsoft.com/office/drawing/2014/main" id="{E719804D-C87E-DEDF-B129-8653F117B3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443" y="3644979"/>
                <a:ext cx="11397741" cy="1105613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Structure: Input(8) -&gt; Linear(32) -&gt; ReLU -&gt; Dropout(0.1) -&gt; Linear(32) -&gt; ReLU -&gt; Dropout(0.1) -&gt; Output(32)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Optimization: Adam Optimizer (LR: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ko-KR" sz="1800" b="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e</m:t>
                        </m:r>
                      </m:e>
                      <m:sup>
                        <m:r>
                          <a:rPr lang="en-US" altLang="ko-KR" sz="1800" b="0" i="1" spc="0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).</a:t>
                </a:r>
              </a:p>
            </p:txBody>
          </p:sp>
        </mc:Choice>
        <mc:Fallback xmlns="">
          <p:sp>
            <p:nvSpPr>
              <p:cNvPr id="4" name="텍스트 개체 틀 6">
                <a:extLst>
                  <a:ext uri="{FF2B5EF4-FFF2-40B4-BE49-F238E27FC236}">
                    <a16:creationId xmlns:a16="http://schemas.microsoft.com/office/drawing/2014/main" id="{E719804D-C87E-DEDF-B129-8653F117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43" y="3644979"/>
                <a:ext cx="11397741" cy="1105613"/>
              </a:xfrm>
              <a:prstGeom prst="rect">
                <a:avLst/>
              </a:prstGeom>
              <a:blipFill>
                <a:blip r:embed="rId4"/>
                <a:stretch>
                  <a:fillRect l="-375" t="-3315" r="-482" b="-33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FBC9E92E-6DFD-FAB7-9374-B86C2994EA46}"/>
              </a:ext>
            </a:extLst>
          </p:cNvPr>
          <p:cNvGrpSpPr/>
          <p:nvPr/>
        </p:nvGrpSpPr>
        <p:grpSpPr>
          <a:xfrm>
            <a:off x="419544" y="2967974"/>
            <a:ext cx="4681446" cy="646331"/>
            <a:chOff x="5311057" y="5693939"/>
            <a:chExt cx="2988000" cy="64633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156E2FD-229F-A10B-192D-3B272D8DE973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B7BEF96-1229-1D85-EA24-A17637741A2D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0" name="矩形 10">
                <a:extLst>
                  <a:ext uri="{FF2B5EF4-FFF2-40B4-BE49-F238E27FC236}">
                    <a16:creationId xmlns:a16="http://schemas.microsoft.com/office/drawing/2014/main" id="{EB3EB2C9-FCC1-DB45-DE55-40F8C2CDE449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BCFF9D-3252-FBAF-EE8D-91CDEA519FE3}"/>
                </a:ext>
              </a:extLst>
            </p:cNvPr>
            <p:cNvSpPr txBox="1"/>
            <p:nvPr/>
          </p:nvSpPr>
          <p:spPr>
            <a:xfrm>
              <a:off x="5343842" y="5693939"/>
              <a:ext cx="272393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Network Architecture (Feature Encoder)</a:t>
              </a: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41C52B9F-445C-8843-A113-DA2EC0D5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개체 틀 6">
                <a:extLst>
                  <a:ext uri="{FF2B5EF4-FFF2-40B4-BE49-F238E27FC236}">
                    <a16:creationId xmlns:a16="http://schemas.microsoft.com/office/drawing/2014/main" id="{2A7533A1-8F61-1768-7FEC-49FA7D555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08" y="5362403"/>
                <a:ext cx="11397741" cy="1105613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Camera: oCam-1MGN-U-T (Manual Exposure Mode, 100</a:t>
                </a:r>
                <a:r>
                  <a:rPr lang="ko-KR" altLang="en-US" sz="1800"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𝜇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단위 제어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YOLO: YOLOv8n (Nano) - Confidence Threshold 0.5.</a:t>
                </a:r>
              </a:p>
            </p:txBody>
          </p:sp>
        </mc:Choice>
        <mc:Fallback xmlns="">
          <p:sp>
            <p:nvSpPr>
              <p:cNvPr id="12" name="텍스트 개체 틀 6">
                <a:extLst>
                  <a:ext uri="{FF2B5EF4-FFF2-40B4-BE49-F238E27FC236}">
                    <a16:creationId xmlns:a16="http://schemas.microsoft.com/office/drawing/2014/main" id="{2A7533A1-8F61-1768-7FEC-49FA7D555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" y="5362403"/>
                <a:ext cx="11397741" cy="1105613"/>
              </a:xfrm>
              <a:prstGeom prst="rect">
                <a:avLst/>
              </a:prstGeom>
              <a:blipFill>
                <a:blip r:embed="rId5"/>
                <a:stretch>
                  <a:fillRect l="-321" t="-3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00B80A-BB07-0797-CC3B-4E21BA2624F0}"/>
              </a:ext>
            </a:extLst>
          </p:cNvPr>
          <p:cNvGrpSpPr/>
          <p:nvPr/>
        </p:nvGrpSpPr>
        <p:grpSpPr>
          <a:xfrm>
            <a:off x="385809" y="4818774"/>
            <a:ext cx="4681446" cy="432000"/>
            <a:chOff x="5311057" y="5827315"/>
            <a:chExt cx="2988000" cy="432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CD4DD2-FCF0-E1C1-DBFB-397C84F87834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17" name="矩形 8">
                <a:extLst>
                  <a:ext uri="{FF2B5EF4-FFF2-40B4-BE49-F238E27FC236}">
                    <a16:creationId xmlns:a16="http://schemas.microsoft.com/office/drawing/2014/main" id="{B115F078-E806-1340-C6AC-F5BDFC4C0486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3" name="矩形 10">
                <a:extLst>
                  <a:ext uri="{FF2B5EF4-FFF2-40B4-BE49-F238E27FC236}">
                    <a16:creationId xmlns:a16="http://schemas.microsoft.com/office/drawing/2014/main" id="{914BC990-BC87-D81E-F7EF-406125AB694F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035C37-0CCA-FD81-4578-9BEE9A30FC16}"/>
                </a:ext>
              </a:extLst>
            </p:cNvPr>
            <p:cNvSpPr txBox="1"/>
            <p:nvPr/>
          </p:nvSpPr>
          <p:spPr>
            <a:xfrm>
              <a:off x="5343842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Hardware &amp; Software</a:t>
              </a:r>
              <a:endParaRPr lang="en-US" altLang="ko-KR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83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93FF-B5FA-77C8-189D-7E11885D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93A26-0F5B-C170-474D-A145421F5FE7}"/>
              </a:ext>
            </a:extLst>
          </p:cNvPr>
          <p:cNvSpPr txBox="1"/>
          <p:nvPr/>
        </p:nvSpPr>
        <p:spPr>
          <a:xfrm>
            <a:off x="4989936" y="2228671"/>
            <a:ext cx="549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 </a:t>
            </a:r>
            <a:r>
              <a:rPr lang="en-US" altLang="ko-KR" sz="3600"/>
              <a:t>Training Process &amp; Performance Analysis 	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7AA42D-6003-1509-141E-562B0D725AD0}"/>
              </a:ext>
            </a:extLst>
          </p:cNvPr>
          <p:cNvGrpSpPr/>
          <p:nvPr/>
        </p:nvGrpSpPr>
        <p:grpSpPr>
          <a:xfrm>
            <a:off x="597805" y="486079"/>
            <a:ext cx="4544531" cy="818855"/>
            <a:chOff x="910475" y="296937"/>
            <a:chExt cx="4544531" cy="8188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1DDD2C-15AB-94F8-DA1B-FA76BAE98F9C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27CE8F-D576-F740-F330-E6AE7D2C9D24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6993C1-2F80-184B-8A17-394D92019A5A}"/>
              </a:ext>
            </a:extLst>
          </p:cNvPr>
          <p:cNvSpPr txBox="1"/>
          <p:nvPr/>
        </p:nvSpPr>
        <p:spPr>
          <a:xfrm>
            <a:off x="4989936" y="3787430"/>
            <a:ext cx="5157916" cy="106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6-1. </a:t>
            </a:r>
            <a:r>
              <a:rPr lang="en-US" altLang="ko-KR" sz="1600"/>
              <a:t>Training Curriculum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6-2. </a:t>
            </a:r>
            <a:r>
              <a:rPr lang="en-US" altLang="ko-KR" sz="1600"/>
              <a:t>Configuration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6-3. </a:t>
            </a:r>
            <a:r>
              <a:rPr lang="en-US" altLang="ko-KR" sz="1600"/>
              <a:t>Training Analysis</a:t>
            </a:r>
          </a:p>
        </p:txBody>
      </p:sp>
    </p:spTree>
    <p:extLst>
      <p:ext uri="{BB962C8B-B14F-4D97-AF65-F5344CB8AC3E}">
        <p14:creationId xmlns:p14="http://schemas.microsoft.com/office/powerpoint/2010/main" val="255470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68FC-EED7-8FB9-FA24-A99501F9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텍스트 개체 틀 3">
            <a:extLst>
              <a:ext uri="{FF2B5EF4-FFF2-40B4-BE49-F238E27FC236}">
                <a16:creationId xmlns:a16="http://schemas.microsoft.com/office/drawing/2014/main" id="{09404C7C-37E8-59A5-0E8C-652C14954E2F}"/>
              </a:ext>
            </a:extLst>
          </p:cNvPr>
          <p:cNvSpPr txBox="1">
            <a:spLocks/>
          </p:cNvSpPr>
          <p:nvPr/>
        </p:nvSpPr>
        <p:spPr>
          <a:xfrm>
            <a:off x="1796152" y="2370012"/>
            <a:ext cx="2355554" cy="37753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Contents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68B7289-DC68-3F9C-84B3-7213093B6FDF}"/>
              </a:ext>
            </a:extLst>
          </p:cNvPr>
          <p:cNvGrpSpPr/>
          <p:nvPr/>
        </p:nvGrpSpPr>
        <p:grpSpPr>
          <a:xfrm>
            <a:off x="444029" y="5658535"/>
            <a:ext cx="4544531" cy="818855"/>
            <a:chOff x="910475" y="296937"/>
            <a:chExt cx="4544531" cy="81885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3D39F81-DE0E-2912-C53D-EEE49EF5167F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BD1650-8CFE-753E-28D9-B6CD1E5853CC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8C731D-38FF-385D-12A0-2A8327D22753}"/>
              </a:ext>
            </a:extLst>
          </p:cNvPr>
          <p:cNvGrpSpPr/>
          <p:nvPr/>
        </p:nvGrpSpPr>
        <p:grpSpPr>
          <a:xfrm>
            <a:off x="5669777" y="383029"/>
            <a:ext cx="6288801" cy="545983"/>
            <a:chOff x="5669778" y="3247788"/>
            <a:chExt cx="6288801" cy="5459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3A4BC4-8D8E-DC71-0B00-655A8F7C09D9}"/>
                </a:ext>
              </a:extLst>
            </p:cNvPr>
            <p:cNvSpPr txBox="1"/>
            <p:nvPr/>
          </p:nvSpPr>
          <p:spPr>
            <a:xfrm>
              <a:off x="5669778" y="3247788"/>
              <a:ext cx="1464375" cy="39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1</a:t>
              </a:r>
              <a: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Introduction</a:t>
              </a:r>
              <a:endPara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133444-E070-45EB-4829-8AEE28AA2032}"/>
                </a:ext>
              </a:extLst>
            </p:cNvPr>
            <p:cNvSpPr txBox="1"/>
            <p:nvPr/>
          </p:nvSpPr>
          <p:spPr>
            <a:xfrm>
              <a:off x="9052819" y="3247788"/>
              <a:ext cx="2905760" cy="545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1.1 </a:t>
              </a:r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기존 </a:t>
              </a: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AEC</a:t>
              </a:r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문제점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1.2 </a:t>
              </a:r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객체 탐지 모델이란</a:t>
              </a: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?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4AA2C75-7614-9BAC-9EE6-FDAA1030FA7D}"/>
                </a:ext>
              </a:extLst>
            </p:cNvPr>
            <p:cNvCxnSpPr>
              <a:cxnSpLocks/>
            </p:cNvCxnSpPr>
            <p:nvPr/>
          </p:nvCxnSpPr>
          <p:spPr>
            <a:xfrm>
              <a:off x="8200752" y="3520780"/>
              <a:ext cx="689033" cy="0"/>
            </a:xfrm>
            <a:prstGeom prst="line">
              <a:avLst/>
            </a:prstGeom>
            <a:ln>
              <a:solidFill>
                <a:schemeClr val="tx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F3B5CF-1A1C-0661-798D-FA4C45C879E7}"/>
              </a:ext>
            </a:extLst>
          </p:cNvPr>
          <p:cNvGrpSpPr/>
          <p:nvPr/>
        </p:nvGrpSpPr>
        <p:grpSpPr>
          <a:xfrm>
            <a:off x="5669777" y="1613173"/>
            <a:ext cx="6288803" cy="563636"/>
            <a:chOff x="5669778" y="3247788"/>
            <a:chExt cx="6288803" cy="5636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FF34F8-2C69-9EE8-9D78-EF9E7315CF49}"/>
                </a:ext>
              </a:extLst>
            </p:cNvPr>
            <p:cNvSpPr txBox="1"/>
            <p:nvPr/>
          </p:nvSpPr>
          <p:spPr>
            <a:xfrm>
              <a:off x="5669778" y="3247788"/>
              <a:ext cx="1531188" cy="39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3.</a:t>
              </a:r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Related work</a:t>
              </a:r>
              <a:endPara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C47F86-BD8B-1DA1-D774-1569D0BAAA13}"/>
                </a:ext>
              </a:extLst>
            </p:cNvPr>
            <p:cNvSpPr txBox="1"/>
            <p:nvPr/>
          </p:nvSpPr>
          <p:spPr>
            <a:xfrm>
              <a:off x="9052821" y="3258837"/>
              <a:ext cx="2905760" cy="552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3-1. </a:t>
              </a:r>
              <a:r>
                <a:rPr lang="en-US" altLang="ko-KR" sz="1200"/>
                <a:t>RL &amp; Exposure Control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3-2. </a:t>
              </a:r>
              <a:r>
                <a:rPr lang="en-US" altLang="ko-KR" sz="1200"/>
                <a:t>Algorithm Methodology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26AF060-64BF-4161-7447-F916C5609527}"/>
                </a:ext>
              </a:extLst>
            </p:cNvPr>
            <p:cNvCxnSpPr>
              <a:cxnSpLocks/>
            </p:cNvCxnSpPr>
            <p:nvPr/>
          </p:nvCxnSpPr>
          <p:spPr>
            <a:xfrm>
              <a:off x="8231236" y="3525390"/>
              <a:ext cx="689033" cy="0"/>
            </a:xfrm>
            <a:prstGeom prst="line">
              <a:avLst/>
            </a:prstGeom>
            <a:ln>
              <a:solidFill>
                <a:schemeClr val="tx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6319B3A-A040-2D00-635F-74F164ED0F30}"/>
              </a:ext>
            </a:extLst>
          </p:cNvPr>
          <p:cNvSpPr txBox="1"/>
          <p:nvPr/>
        </p:nvSpPr>
        <p:spPr>
          <a:xfrm>
            <a:off x="5669777" y="2228885"/>
            <a:ext cx="198881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4.</a:t>
            </a: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System Overview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8AFB453-EAEC-37FD-685D-2E7304DA4960}"/>
              </a:ext>
            </a:extLst>
          </p:cNvPr>
          <p:cNvGrpSpPr/>
          <p:nvPr/>
        </p:nvGrpSpPr>
        <p:grpSpPr>
          <a:xfrm>
            <a:off x="5669777" y="2754745"/>
            <a:ext cx="6288802" cy="1032719"/>
            <a:chOff x="5669778" y="3009326"/>
            <a:chExt cx="6288802" cy="103271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7254FB6-BE5F-16D2-51BA-3735D2F0D924}"/>
                </a:ext>
              </a:extLst>
            </p:cNvPr>
            <p:cNvSpPr txBox="1"/>
            <p:nvPr/>
          </p:nvSpPr>
          <p:spPr>
            <a:xfrm>
              <a:off x="5669778" y="3247788"/>
              <a:ext cx="2031390" cy="422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5.</a:t>
              </a:r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en-US" altLang="ko-KR" sz="1600"/>
                <a:t>Proposed Method</a:t>
              </a:r>
              <a:endPara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B74F77-E0E0-4ACF-7572-59657A97E40A}"/>
                </a:ext>
              </a:extLst>
            </p:cNvPr>
            <p:cNvSpPr txBox="1"/>
            <p:nvPr/>
          </p:nvSpPr>
          <p:spPr>
            <a:xfrm>
              <a:off x="9052820" y="3009326"/>
              <a:ext cx="2905760" cy="1032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5-1. </a:t>
              </a:r>
              <a:r>
                <a:rPr lang="en-US" altLang="ko-KR" sz="1200"/>
                <a:t>State &amp; Action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5-2. </a:t>
              </a:r>
              <a:r>
                <a:rPr lang="en-US" altLang="ko-KR" sz="1200"/>
                <a:t>Reward Function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5-3. </a:t>
              </a:r>
              <a:r>
                <a:rPr lang="en-US" altLang="ko-KR" sz="1200"/>
                <a:t>Algorithm Details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5-4. </a:t>
              </a:r>
              <a:r>
                <a:rPr lang="en-US" altLang="ko-KR" sz="1200"/>
                <a:t>Implementation Details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B67085D-E9C0-6A6B-8EB4-4989DB6A0601}"/>
                </a:ext>
              </a:extLst>
            </p:cNvPr>
            <p:cNvCxnSpPr>
              <a:cxnSpLocks/>
            </p:cNvCxnSpPr>
            <p:nvPr/>
          </p:nvCxnSpPr>
          <p:spPr>
            <a:xfrm>
              <a:off x="8231236" y="3525685"/>
              <a:ext cx="689033" cy="0"/>
            </a:xfrm>
            <a:prstGeom prst="line">
              <a:avLst/>
            </a:prstGeom>
            <a:ln>
              <a:solidFill>
                <a:schemeClr val="tx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AE6C082-E4E2-4A19-12F9-5D71685C61B1}"/>
              </a:ext>
            </a:extLst>
          </p:cNvPr>
          <p:cNvGrpSpPr/>
          <p:nvPr/>
        </p:nvGrpSpPr>
        <p:grpSpPr>
          <a:xfrm>
            <a:off x="5669777" y="3838001"/>
            <a:ext cx="6288801" cy="792653"/>
            <a:chOff x="5669778" y="3080949"/>
            <a:chExt cx="6288801" cy="79265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07DD03-72D9-6EF8-B8FC-F9DDC6320066}"/>
                </a:ext>
              </a:extLst>
            </p:cNvPr>
            <p:cNvSpPr txBox="1"/>
            <p:nvPr/>
          </p:nvSpPr>
          <p:spPr>
            <a:xfrm>
              <a:off x="5669778" y="3185239"/>
              <a:ext cx="29546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6. </a:t>
              </a:r>
              <a:r>
                <a:rPr lang="en-US" altLang="ko-KR" sz="1600"/>
                <a:t>Training Process &amp; </a:t>
              </a:r>
            </a:p>
            <a:p>
              <a:r>
                <a:rPr lang="en-US" altLang="ko-KR" sz="1600"/>
                <a:t>Performance Analysis 	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A97128-9AC6-AD29-3737-9447B896ACF2}"/>
                </a:ext>
              </a:extLst>
            </p:cNvPr>
            <p:cNvSpPr txBox="1"/>
            <p:nvPr/>
          </p:nvSpPr>
          <p:spPr>
            <a:xfrm>
              <a:off x="9052819" y="3080949"/>
              <a:ext cx="2905760" cy="7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6-1. </a:t>
              </a:r>
              <a:r>
                <a:rPr lang="en-US" altLang="ko-KR" sz="1200"/>
                <a:t>Training Curriculum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6-2. </a:t>
              </a:r>
              <a:r>
                <a:rPr lang="en-US" altLang="ko-KR" sz="1200"/>
                <a:t>Configuration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6-3. </a:t>
              </a:r>
              <a:r>
                <a:rPr lang="en-US" altLang="ko-KR" sz="1200"/>
                <a:t>Training Analysis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1F41746-2434-1FCF-6087-6E839933EE77}"/>
                </a:ext>
              </a:extLst>
            </p:cNvPr>
            <p:cNvCxnSpPr>
              <a:cxnSpLocks/>
            </p:cNvCxnSpPr>
            <p:nvPr/>
          </p:nvCxnSpPr>
          <p:spPr>
            <a:xfrm>
              <a:off x="8231236" y="3477276"/>
              <a:ext cx="689033" cy="0"/>
            </a:xfrm>
            <a:prstGeom prst="line">
              <a:avLst/>
            </a:prstGeom>
            <a:ln>
              <a:solidFill>
                <a:schemeClr val="tx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33A342F-9E2B-9237-94D6-13FDF214B72E}"/>
              </a:ext>
            </a:extLst>
          </p:cNvPr>
          <p:cNvGrpSpPr/>
          <p:nvPr/>
        </p:nvGrpSpPr>
        <p:grpSpPr>
          <a:xfrm>
            <a:off x="5669777" y="4681191"/>
            <a:ext cx="6288801" cy="792653"/>
            <a:chOff x="5669778" y="3081299"/>
            <a:chExt cx="6288801" cy="79265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057886-BDD6-0E63-E513-FDC9008DBB2A}"/>
                </a:ext>
              </a:extLst>
            </p:cNvPr>
            <p:cNvSpPr txBox="1"/>
            <p:nvPr/>
          </p:nvSpPr>
          <p:spPr>
            <a:xfrm>
              <a:off x="5669778" y="3185239"/>
              <a:ext cx="24923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7. </a:t>
              </a:r>
              <a:r>
                <a:rPr lang="en-US" altLang="ko-KR" sz="1600"/>
                <a:t>Experimental Setup &amp; </a:t>
              </a:r>
            </a:p>
            <a:p>
              <a:r>
                <a:rPr lang="en-US" altLang="ko-KR" sz="1600"/>
                <a:t>Results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64252C-C90E-7696-51F0-E18CDB5A7D12}"/>
                </a:ext>
              </a:extLst>
            </p:cNvPr>
            <p:cNvSpPr txBox="1"/>
            <p:nvPr/>
          </p:nvSpPr>
          <p:spPr>
            <a:xfrm>
              <a:off x="9052819" y="3081299"/>
              <a:ext cx="2905760" cy="7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7-1. </a:t>
              </a:r>
              <a:r>
                <a:rPr lang="en-US" altLang="ko-KR" sz="1200"/>
                <a:t>Experimental Environment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7-2. </a:t>
              </a:r>
              <a:r>
                <a:rPr lang="en-US" altLang="ko-KR" sz="1200"/>
                <a:t>Evaluation Metrics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ea typeface="KoPubWorld돋움체 Medium" panose="00000600000000000000" pitchFamily="2" charset="-127"/>
                </a:rPr>
                <a:t>7</a:t>
              </a: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-3. </a:t>
              </a:r>
              <a:r>
                <a:rPr lang="en-US" altLang="ko-KR" sz="1200"/>
                <a:t>Experimental Results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F4CE99A-C0CC-184B-694C-AFC32CCECBA7}"/>
                </a:ext>
              </a:extLst>
            </p:cNvPr>
            <p:cNvCxnSpPr>
              <a:cxnSpLocks/>
            </p:cNvCxnSpPr>
            <p:nvPr/>
          </p:nvCxnSpPr>
          <p:spPr>
            <a:xfrm>
              <a:off x="8231236" y="3477626"/>
              <a:ext cx="689033" cy="0"/>
            </a:xfrm>
            <a:prstGeom prst="line">
              <a:avLst/>
            </a:prstGeom>
            <a:ln>
              <a:solidFill>
                <a:schemeClr val="tx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6C29DDA-8CFE-28D7-45A1-BCA941446D8C}"/>
              </a:ext>
            </a:extLst>
          </p:cNvPr>
          <p:cNvGrpSpPr/>
          <p:nvPr/>
        </p:nvGrpSpPr>
        <p:grpSpPr>
          <a:xfrm>
            <a:off x="5669777" y="5524031"/>
            <a:ext cx="6288803" cy="584775"/>
            <a:chOff x="5669778" y="3247788"/>
            <a:chExt cx="6288803" cy="58477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701088-EAA5-549A-4287-46F274468C6B}"/>
                </a:ext>
              </a:extLst>
            </p:cNvPr>
            <p:cNvSpPr txBox="1"/>
            <p:nvPr/>
          </p:nvSpPr>
          <p:spPr>
            <a:xfrm>
              <a:off x="5669778" y="3247788"/>
              <a:ext cx="16790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8. </a:t>
              </a:r>
              <a:r>
                <a:rPr lang="en-US" altLang="ko-KR" sz="1600"/>
                <a:t>Discussion &amp; </a:t>
              </a:r>
            </a:p>
            <a:p>
              <a:r>
                <a:rPr lang="en-US" altLang="ko-KR" sz="1600"/>
                <a:t>Conclusion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00B49CA-5057-3D9C-2714-168EE1E2FA83}"/>
                </a:ext>
              </a:extLst>
            </p:cNvPr>
            <p:cNvSpPr txBox="1"/>
            <p:nvPr/>
          </p:nvSpPr>
          <p:spPr>
            <a:xfrm>
              <a:off x="9052821" y="3259012"/>
              <a:ext cx="2905760" cy="552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8-1. </a:t>
              </a:r>
              <a:r>
                <a:rPr lang="en-US" altLang="ko-KR" sz="1200"/>
                <a:t>Discussion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8-2. </a:t>
              </a:r>
              <a:r>
                <a:rPr lang="en-US" altLang="ko-KR" sz="1200"/>
                <a:t>Conclusion &amp; Future Work</a:t>
              </a: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CF53743-A8F3-5BA0-68D6-C35B8446381D}"/>
                </a:ext>
              </a:extLst>
            </p:cNvPr>
            <p:cNvCxnSpPr>
              <a:cxnSpLocks/>
            </p:cNvCxnSpPr>
            <p:nvPr/>
          </p:nvCxnSpPr>
          <p:spPr>
            <a:xfrm>
              <a:off x="8231236" y="3525565"/>
              <a:ext cx="689033" cy="0"/>
            </a:xfrm>
            <a:prstGeom prst="line">
              <a:avLst/>
            </a:prstGeom>
            <a:ln>
              <a:solidFill>
                <a:schemeClr val="tx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0414126-F3BC-1D2C-DDD9-DDA1DB001C24}"/>
              </a:ext>
            </a:extLst>
          </p:cNvPr>
          <p:cNvSpPr txBox="1"/>
          <p:nvPr/>
        </p:nvSpPr>
        <p:spPr>
          <a:xfrm>
            <a:off x="5669776" y="6136405"/>
            <a:ext cx="1331903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9. References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C602D0-87A7-FDAB-0096-5F791E5364B4}"/>
              </a:ext>
            </a:extLst>
          </p:cNvPr>
          <p:cNvSpPr txBox="1"/>
          <p:nvPr/>
        </p:nvSpPr>
        <p:spPr>
          <a:xfrm>
            <a:off x="5669777" y="969842"/>
            <a:ext cx="2581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Research Objectives &amp; </a:t>
            </a:r>
          </a:p>
          <a:p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Contributions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76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87BA7-5A74-4363-E922-B6A59CA2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F0B7A3-7B35-AF17-227F-07F1CD5DB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6-1. </a:t>
            </a:r>
            <a:r>
              <a:rPr lang="en-US" altLang="ko-KR"/>
              <a:t>Training Curriculum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E6CAE4-47C8-576D-8D6C-DD918325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3E56A1-E6D4-E133-77A0-3AEA420D9990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9B68D5-3B03-6680-A899-53D80BBE8892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95600B-9D79-B205-F2B8-1551DD5314CB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텍스트 개체 틀 6">
            <a:extLst>
              <a:ext uri="{FF2B5EF4-FFF2-40B4-BE49-F238E27FC236}">
                <a16:creationId xmlns:a16="http://schemas.microsoft.com/office/drawing/2014/main" id="{617FAAE3-D721-3AF4-9FC7-5EB8BF537801}"/>
              </a:ext>
            </a:extLst>
          </p:cNvPr>
          <p:cNvSpPr txBox="1">
            <a:spLocks/>
          </p:cNvSpPr>
          <p:nvPr/>
        </p:nvSpPr>
        <p:spPr>
          <a:xfrm>
            <a:off x="500708" y="1763506"/>
            <a:ext cx="11397741" cy="111210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에이전트의 적응력을 높이기 위해 조명 변화 주기를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2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1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초로 점진적으로 단축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페이즈마다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 전등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On/Off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수행하며 강화학습 진행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FD02771-03D1-7BF2-852F-95CBB4824159}"/>
              </a:ext>
            </a:extLst>
          </p:cNvPr>
          <p:cNvGrpSpPr/>
          <p:nvPr/>
        </p:nvGrpSpPr>
        <p:grpSpPr>
          <a:xfrm>
            <a:off x="385808" y="1219876"/>
            <a:ext cx="3402311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F9D12E-BB97-E4D1-B7B2-C2589D08C9A8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FCD34465-DB50-2FFA-CCC4-C66E6426A69B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1AFBF841-A4BE-CC81-6A33-7C0B9EAA6F8C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00C4D-25E0-EB32-ACF5-B5B3132DD13C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a-DK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Step-wise Acceleration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1" name="텍스트 개체 틀 6">
            <a:extLst>
              <a:ext uri="{FF2B5EF4-FFF2-40B4-BE49-F238E27FC236}">
                <a16:creationId xmlns:a16="http://schemas.microsoft.com/office/drawing/2014/main" id="{B524A02E-E2EB-D4E4-C5FA-258244F75C4F}"/>
              </a:ext>
            </a:extLst>
          </p:cNvPr>
          <p:cNvSpPr txBox="1">
            <a:spLocks/>
          </p:cNvSpPr>
          <p:nvPr/>
        </p:nvSpPr>
        <p:spPr>
          <a:xfrm>
            <a:off x="500708" y="3724539"/>
            <a:ext cx="11397741" cy="157099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낮과 밤의 조도 특성이 다르므로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단일 모델 대신 환경별 전용 모델을 별도 학습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그래프 또한 낮과 밤 다른 밝기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하드웨어 한계 설정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모든 학습은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Random Seed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적용하여 결과의 일반성 확보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84DD895-F4A6-713B-785E-0E1C90C300B5}"/>
              </a:ext>
            </a:extLst>
          </p:cNvPr>
          <p:cNvGrpSpPr/>
          <p:nvPr/>
        </p:nvGrpSpPr>
        <p:grpSpPr>
          <a:xfrm>
            <a:off x="385808" y="3235510"/>
            <a:ext cx="5152821" cy="432000"/>
            <a:chOff x="5311057" y="5827315"/>
            <a:chExt cx="2988000" cy="43200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954BBAD-EEF9-907A-457C-3EF9F179FBFC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55" name="矩形 8">
                <a:extLst>
                  <a:ext uri="{FF2B5EF4-FFF2-40B4-BE49-F238E27FC236}">
                    <a16:creationId xmlns:a16="http://schemas.microsoft.com/office/drawing/2014/main" id="{4DC008ED-0832-C518-84B8-37E533EF97D8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6" name="矩形 10">
                <a:extLst>
                  <a:ext uri="{FF2B5EF4-FFF2-40B4-BE49-F238E27FC236}">
                    <a16:creationId xmlns:a16="http://schemas.microsoft.com/office/drawing/2014/main" id="{D708DC2A-F14C-E8AB-A07C-0E5921E2426C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434A10-B6B2-C8EB-F64C-004466C8706F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환경별 모델 이원화 </a:t>
              </a:r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da-DK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Day vs. Night Models)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52FCE413-22A3-10C1-64CF-981319AA0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0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9276-48F2-00FA-90E5-8276C286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2AA672-CFB9-63AE-A04A-D32B57FE0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6-2. </a:t>
            </a:r>
            <a:r>
              <a:rPr lang="en-US" altLang="ko-KR"/>
              <a:t>Configuration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5ED44CF-2A56-6D94-03D7-9356EABAA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317F3C-F909-8278-350D-C75EF0C755E8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1DEB52D-F948-EB8F-70AB-237E6FE5FB86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A53F4E-A9BA-5DCF-CCE5-77049A4E59E0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텍스트 개체 틀 6">
            <a:extLst>
              <a:ext uri="{FF2B5EF4-FFF2-40B4-BE49-F238E27FC236}">
                <a16:creationId xmlns:a16="http://schemas.microsoft.com/office/drawing/2014/main" id="{F74231EF-4642-68FE-C4C2-B27C3077215A}"/>
              </a:ext>
            </a:extLst>
          </p:cNvPr>
          <p:cNvSpPr txBox="1">
            <a:spLocks/>
          </p:cNvSpPr>
          <p:nvPr/>
        </p:nvSpPr>
        <p:spPr>
          <a:xfrm>
            <a:off x="500708" y="1763506"/>
            <a:ext cx="11397741" cy="111210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에이전트의 적응력을 높이기 위해 조명 변화 주기를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2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1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초로 점진적으로 단축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페이즈마다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 전등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On/Off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수행하며 강화학습 진행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8DA53FC-BAD5-29E3-3C06-82E3F7AF633B}"/>
              </a:ext>
            </a:extLst>
          </p:cNvPr>
          <p:cNvGrpSpPr/>
          <p:nvPr/>
        </p:nvGrpSpPr>
        <p:grpSpPr>
          <a:xfrm>
            <a:off x="385808" y="1219876"/>
            <a:ext cx="3402311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9062CD-B5D8-BFD2-A340-83C93909A580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F68CB525-F621-0595-B5D4-D8888200DDF6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50B5A576-B3BA-4EA8-715F-AD0DF0F96A23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08C146-B9C9-F951-233C-ACC319CBE9CB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환경별 하이퍼파라미터 설정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2175391D-118D-AE92-BF05-8AEB9415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335035-6869-E104-01F6-8B8D7F20839A}"/>
              </a:ext>
            </a:extLst>
          </p:cNvPr>
          <p:cNvSpPr/>
          <p:nvPr/>
        </p:nvSpPr>
        <p:spPr>
          <a:xfrm>
            <a:off x="596262" y="4267130"/>
            <a:ext cx="2195733" cy="5283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Brightness Penalty (c)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64323D-BD17-C499-4E1A-C7752BA70113}"/>
              </a:ext>
            </a:extLst>
          </p:cNvPr>
          <p:cNvSpPr/>
          <p:nvPr/>
        </p:nvSpPr>
        <p:spPr>
          <a:xfrm>
            <a:off x="596263" y="2988175"/>
            <a:ext cx="2195733" cy="5283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Parameters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36EBA146-BF29-E196-09BC-96E4D14543B9}"/>
                  </a:ext>
                </a:extLst>
              </p:cNvPr>
              <p:cNvSpPr/>
              <p:nvPr/>
            </p:nvSpPr>
            <p:spPr>
              <a:xfrm>
                <a:off x="596262" y="3628448"/>
                <a:ext cx="2195733" cy="52832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</a:rPr>
                  <a:t>Target Brightness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target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</a:rPr>
                      <m:t>)</m:t>
                    </m:r>
                  </m:oMath>
                </a14:m>
                <a:endParaRPr lang="en-US" altLang="ko-KR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36EBA146-BF29-E196-09BC-96E4D1454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2" y="3628448"/>
                <a:ext cx="2195733" cy="528320"/>
              </a:xfrm>
              <a:prstGeom prst="roundRect">
                <a:avLst/>
              </a:prstGeom>
              <a:blipFill>
                <a:blip r:embed="rId3"/>
                <a:stretch>
                  <a:fillRect t="-16667" b="-25556"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651B0F7-1B2E-BDBD-0125-7CD375E3CDE7}"/>
              </a:ext>
            </a:extLst>
          </p:cNvPr>
          <p:cNvSpPr/>
          <p:nvPr/>
        </p:nvSpPr>
        <p:spPr>
          <a:xfrm>
            <a:off x="2961036" y="3647430"/>
            <a:ext cx="2125203" cy="5283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119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412EA43-7CE8-A3CB-DD35-4BBD63D51C13}"/>
                  </a:ext>
                </a:extLst>
              </p:cNvPr>
              <p:cNvSpPr/>
              <p:nvPr/>
            </p:nvSpPr>
            <p:spPr>
              <a:xfrm>
                <a:off x="5313716" y="3647430"/>
                <a:ext cx="2125203" cy="52832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100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412EA43-7CE8-A3CB-DD35-4BBD63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716" y="3647430"/>
                <a:ext cx="2125203" cy="528320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2EC1415-408E-E27B-1279-817291243B71}"/>
              </a:ext>
            </a:extLst>
          </p:cNvPr>
          <p:cNvSpPr/>
          <p:nvPr/>
        </p:nvSpPr>
        <p:spPr>
          <a:xfrm>
            <a:off x="2961036" y="4291300"/>
            <a:ext cx="2125203" cy="5283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0.015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54E9B90-86AE-3331-C7B8-8D64D95D8183}"/>
                  </a:ext>
                </a:extLst>
              </p:cNvPr>
              <p:cNvSpPr/>
              <p:nvPr/>
            </p:nvSpPr>
            <p:spPr>
              <a:xfrm>
                <a:off x="5313716" y="4291300"/>
                <a:ext cx="2125203" cy="52832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0.01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54E9B90-86AE-3331-C7B8-8D64D95D8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716" y="4291300"/>
                <a:ext cx="2125203" cy="528320"/>
              </a:xfrm>
              <a:prstGeom prst="roundRect">
                <a:avLst>
                  <a:gd name="adj" fmla="val 0"/>
                </a:avLst>
              </a:prstGeom>
              <a:blipFill>
                <a:blip r:embed="rId5"/>
                <a:stretch>
                  <a:fillRect b="-12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8D6C18E-1486-D3F5-AD7D-1495B0D70DDC}"/>
              </a:ext>
            </a:extLst>
          </p:cNvPr>
          <p:cNvSpPr/>
          <p:nvPr/>
        </p:nvSpPr>
        <p:spPr>
          <a:xfrm>
            <a:off x="7666396" y="3622362"/>
            <a:ext cx="3988910" cy="5283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물리적 한계로 목표치 하향 조정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9E59FC2-C4AB-EE9E-6BA4-CD36D65DE143}"/>
              </a:ext>
            </a:extLst>
          </p:cNvPr>
          <p:cNvSpPr/>
          <p:nvPr/>
        </p:nvSpPr>
        <p:spPr>
          <a:xfrm>
            <a:off x="7666396" y="4266232"/>
            <a:ext cx="3988910" cy="5283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어두운 환경에서의 </a:t>
            </a:r>
            <a:r>
              <a:rPr lang="en-US" altLang="ko-KR">
                <a:solidFill>
                  <a:schemeClr val="tx1"/>
                </a:solidFill>
              </a:rPr>
              <a:t>Reward </a:t>
            </a:r>
            <a:r>
              <a:rPr lang="ko-KR" altLang="en-US">
                <a:solidFill>
                  <a:schemeClr val="tx1"/>
                </a:solidFill>
              </a:rPr>
              <a:t>민감도 완화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507EEB2-BE0F-84F2-7A4F-640551428E2F}"/>
              </a:ext>
            </a:extLst>
          </p:cNvPr>
          <p:cNvSpPr/>
          <p:nvPr/>
        </p:nvSpPr>
        <p:spPr>
          <a:xfrm>
            <a:off x="2925770" y="2987242"/>
            <a:ext cx="2195733" cy="5283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Daytime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E4F55C8-4FF7-A94A-E1CF-7B98019D332D}"/>
              </a:ext>
            </a:extLst>
          </p:cNvPr>
          <p:cNvSpPr/>
          <p:nvPr/>
        </p:nvSpPr>
        <p:spPr>
          <a:xfrm>
            <a:off x="5296083" y="2987242"/>
            <a:ext cx="2195733" cy="5283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Night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F3E7B4F-2172-7008-7E71-174B80F2140F}"/>
              </a:ext>
            </a:extLst>
          </p:cNvPr>
          <p:cNvSpPr/>
          <p:nvPr/>
        </p:nvSpPr>
        <p:spPr>
          <a:xfrm>
            <a:off x="7666396" y="2987242"/>
            <a:ext cx="3988910" cy="5283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Adjustment Reason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7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6546A-EE6F-AE0E-4D24-6B5500F2E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D805DB-25BC-9004-ABB4-75A548DD2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6-3. </a:t>
            </a:r>
            <a:r>
              <a:rPr lang="en-US" altLang="ko-KR"/>
              <a:t>Training Analysis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72ED38-D2B8-656B-2542-4FB096100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C079CB-0E79-E3FA-039A-65D3452CA65B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C4C2EC-3E20-F298-8204-8362FAAA8596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96AEDCE-86BB-9883-C6E9-41E8CB74E4AE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34F262-CD18-3301-64DE-213945FED9EC}"/>
              </a:ext>
            </a:extLst>
          </p:cNvPr>
          <p:cNvGrpSpPr/>
          <p:nvPr/>
        </p:nvGrpSpPr>
        <p:grpSpPr>
          <a:xfrm>
            <a:off x="385808" y="1219876"/>
            <a:ext cx="3402311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9E2D1D7-59F8-B15C-E2C2-191A216B9C6F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A126481C-E0B8-FE31-943B-4F5C5693A809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C34B018B-E740-DBBD-DB3E-6849DC81A7CD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B63016-69C2-998B-F323-16664032D3BF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학습 로그 분석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A95B06E7-EED3-B2CB-AD48-87D01D717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953C6E0-9568-7024-16E5-6DFD079A08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33B67D8-84D0-74C5-CA16-5AF163BBFA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648855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 descr="텍스트, 그래프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4CBAB8-9F53-FCCF-858D-B0A049F75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1" y="1841396"/>
            <a:ext cx="4836616" cy="420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도표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4B682A-6D98-4533-A72C-55B760267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58" y="1841396"/>
            <a:ext cx="4836616" cy="4207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7B59E4-B5FA-DCB8-7921-B8F7E3C54081}"/>
              </a:ext>
            </a:extLst>
          </p:cNvPr>
          <p:cNvSpPr/>
          <p:nvPr/>
        </p:nvSpPr>
        <p:spPr>
          <a:xfrm>
            <a:off x="2140483" y="6152451"/>
            <a:ext cx="2203965" cy="386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Daytime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AEC6F9-C3D2-D907-330B-C848755FCEF7}"/>
              </a:ext>
            </a:extLst>
          </p:cNvPr>
          <p:cNvSpPr/>
          <p:nvPr/>
        </p:nvSpPr>
        <p:spPr>
          <a:xfrm>
            <a:off x="8002057" y="6152451"/>
            <a:ext cx="2203965" cy="386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Night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F28B50-CF44-536F-2FCF-410266917564}"/>
              </a:ext>
            </a:extLst>
          </p:cNvPr>
          <p:cNvCxnSpPr/>
          <p:nvPr/>
        </p:nvCxnSpPr>
        <p:spPr>
          <a:xfrm>
            <a:off x="6170506" y="1751901"/>
            <a:ext cx="0" cy="4400550"/>
          </a:xfrm>
          <a:prstGeom prst="line">
            <a:avLst/>
          </a:prstGeom>
          <a:ln>
            <a:solidFill>
              <a:srgbClr val="002F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3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F4B55-A647-473A-01A3-9189F2AD5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4465871-B292-E77F-A53A-8D062F6F3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6-3. </a:t>
            </a:r>
            <a:r>
              <a:rPr lang="en-US" altLang="ko-KR"/>
              <a:t>Training Analysis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E484912-1D5A-CD5A-046E-B63E88D94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0C812D-D3FB-FB40-3FEC-9160F9BC9452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148D5F-92D7-D46F-7143-11D5D58CBC12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E52BE3-80F9-2351-380A-D94B4E4C6793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E90D125-8385-9FFD-9347-AECA55472AA4}"/>
              </a:ext>
            </a:extLst>
          </p:cNvPr>
          <p:cNvGrpSpPr/>
          <p:nvPr/>
        </p:nvGrpSpPr>
        <p:grpSpPr>
          <a:xfrm>
            <a:off x="385808" y="1219876"/>
            <a:ext cx="3402311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B8A7199-9241-90BC-7D1E-0BFB715D477F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64A73D7F-246F-620A-359E-CF56650EBDF3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74ED1760-E296-6096-FB88-1360DE32A1E0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601D6E-4B7D-199D-4FCB-6C64ECE3527A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학습 로그 분석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C37BE3D4-F364-4FEF-F0AE-F3481190A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6B8C73A-2F4A-2753-C022-4656CE3EAC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E0C1282-AC95-668F-9ADD-8F930E833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648855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3902ABE8-9FBC-47D4-155B-57D9B3033C13}"/>
              </a:ext>
            </a:extLst>
          </p:cNvPr>
          <p:cNvSpPr txBox="1">
            <a:spLocks/>
          </p:cNvSpPr>
          <p:nvPr/>
        </p:nvSpPr>
        <p:spPr>
          <a:xfrm>
            <a:off x="500708" y="1763506"/>
            <a:ext cx="11397741" cy="339038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Graph 1. Learning Stability (Reward):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페이즈가 바뀔 때 일시적으로 보상이 하락하지만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에이전트가 즉시 새로운 주기에 적응하며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Reward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회복하는 모습 확인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Graph 2. Cumulative Failures: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초반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(Exploration)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에는 실패가 잦으나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스텝이 진행될수록 기울기가 완만해지며 제어 정책이 최적화됨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Graph 3. Brightness Tracking: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조명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on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 밝기를 정확히 추적함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조명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off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붉은 점선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(H/W Limit)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도달하여 더 이상 밝아질 수 없는 상황에서도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에이전트는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Saturation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피하는 최적의 행동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노출도 최대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유지함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08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6507-FA23-7810-0BDF-F8EE742F8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8A254E-4913-E0BB-ECF4-1D014DC9071E}"/>
              </a:ext>
            </a:extLst>
          </p:cNvPr>
          <p:cNvSpPr txBox="1"/>
          <p:nvPr/>
        </p:nvSpPr>
        <p:spPr>
          <a:xfrm>
            <a:off x="4989936" y="2228671"/>
            <a:ext cx="5613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7. </a:t>
            </a:r>
            <a:r>
              <a:rPr lang="en-US" altLang="ko-KR" sz="3600"/>
              <a:t>Experimental Setup &amp; Results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080A4C-8D4D-83AE-B5B4-F565A7323BFC}"/>
              </a:ext>
            </a:extLst>
          </p:cNvPr>
          <p:cNvGrpSpPr/>
          <p:nvPr/>
        </p:nvGrpSpPr>
        <p:grpSpPr>
          <a:xfrm>
            <a:off x="597805" y="486079"/>
            <a:ext cx="4544531" cy="818855"/>
            <a:chOff x="910475" y="296937"/>
            <a:chExt cx="4544531" cy="8188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905587-1B8B-0586-91AA-99742BCCA4B4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79DBEF-2470-BE03-D509-9FFEE2118C2D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9746DD-F9DC-7BBD-C373-1418BC4B1CEA}"/>
              </a:ext>
            </a:extLst>
          </p:cNvPr>
          <p:cNvSpPr txBox="1"/>
          <p:nvPr/>
        </p:nvSpPr>
        <p:spPr>
          <a:xfrm>
            <a:off x="4989936" y="3787430"/>
            <a:ext cx="5157916" cy="106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7-1. </a:t>
            </a:r>
            <a:r>
              <a:rPr lang="en-US" altLang="ko-KR" sz="1600"/>
              <a:t>Experimental Environment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7-2. </a:t>
            </a:r>
            <a:r>
              <a:rPr lang="en-US" altLang="ko-KR" sz="1600"/>
              <a:t>Evaluation Metrics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ea typeface="KoPubWorld돋움체 Medium" panose="00000600000000000000" pitchFamily="2" charset="-127"/>
              </a:rPr>
              <a:t>7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-3. </a:t>
            </a:r>
            <a:r>
              <a:rPr lang="en-US" altLang="ko-KR" sz="160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156813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58040-164F-B866-FB34-AB10B6BA5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787CDF0-C754-C60F-A74F-EA823F9DC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7-1. </a:t>
            </a:r>
            <a:r>
              <a:rPr lang="en-US" altLang="ko-KR"/>
              <a:t>Experimental Environment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F75F5F0-FCB0-9375-6F7B-A3D700BC0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ED99ED1-F725-BDFC-A5FB-87B65A1D6F38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BA752E-F2FC-9A55-F278-E67FF0FFD5DE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A01B3E1-9C89-21A5-7B9D-99A87F5A24C2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4E1810-FC13-950E-09C9-0E243113E9C0}"/>
              </a:ext>
            </a:extLst>
          </p:cNvPr>
          <p:cNvGrpSpPr/>
          <p:nvPr/>
        </p:nvGrpSpPr>
        <p:grpSpPr>
          <a:xfrm>
            <a:off x="385808" y="1219876"/>
            <a:ext cx="3402311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179E679-8B50-D3F7-A367-659D22B2D07F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26A4B65C-63F8-B0E4-32EE-9D63C9990197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F3EBD3C1-A926-29EF-F56D-3D027308E5C2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550BC3-B2A0-D288-C397-E33D7CC7C7C9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Experimental Setup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553426D7-4891-8393-0679-B79166F32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90D3EAC-8C06-2FCD-F03D-654F0C017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C8C8907-A5FF-B546-891D-6FF75D8BE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648855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499C1E16-9939-ED63-465C-F44A8A186850}"/>
              </a:ext>
            </a:extLst>
          </p:cNvPr>
          <p:cNvSpPr txBox="1">
            <a:spLocks/>
          </p:cNvSpPr>
          <p:nvPr/>
        </p:nvSpPr>
        <p:spPr>
          <a:xfrm>
            <a:off x="500708" y="1763506"/>
            <a:ext cx="11397741" cy="339038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비교 대상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Baseline: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제조사 기본 자동 노출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(Built-in AE)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탑재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Abko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카메라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Proposed: Neural-LinUCB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 제어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oCam.</a:t>
            </a:r>
          </a:p>
          <a:p>
            <a:pPr marL="857250" lvl="1" indent="-171450" algn="just">
              <a:lnSpc>
                <a:spcPct val="100000"/>
              </a:lnSpc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실험 프로토콜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조명 제어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터널 진출입을 모사하기 위해 조명을 주기적으로 점멸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(On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Off).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가속 테스트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3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주기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2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주기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주기로 빈도를 높여가며 에이전트의 과도 응답 성능 평가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857250" lvl="1" indent="-171450" algn="just">
              <a:lnSpc>
                <a:spcPct val="100000"/>
              </a:lnSpc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환경당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 반복 수행하여 통계적 신뢰성 확보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379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ADB0-0DB6-BB06-0360-6CA646F25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DFB9C9-93A2-710D-A547-ED3122AFF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7-2. </a:t>
            </a:r>
            <a:r>
              <a:rPr lang="en-US" altLang="ko-KR"/>
              <a:t>Experimental Metrics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A6A1F7-2574-B617-8D6C-A3B90C53D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BBDA3C-70BB-62F2-C83B-7F0AE0B26CFE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B276F6D-94D6-0F60-6C6E-0C8CB700A6D6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29153EA-BD08-F82C-3203-BAC3139D3829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DD357A0-2BAE-4530-168E-1A18B9356812}"/>
              </a:ext>
            </a:extLst>
          </p:cNvPr>
          <p:cNvGrpSpPr/>
          <p:nvPr/>
        </p:nvGrpSpPr>
        <p:grpSpPr>
          <a:xfrm>
            <a:off x="385808" y="1219876"/>
            <a:ext cx="3402311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63E1E3D-FDDF-33A5-2425-304AA89452B5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E6ABBD08-1BEF-07EC-CC1F-91F02D3DF667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741FCDE0-9F48-55F1-5D8C-63578F7DEA4B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6A53D74-F793-8058-B07D-76BAD84AFEAB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Object Detection Accuracy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6A9C8FED-6F99-0DD7-38CF-32A570981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80A0732-AB7C-E781-CFC6-79D923A32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2543053-47CD-E8D5-04E9-B7FD793B7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648855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6">
                <a:extLst>
                  <a:ext uri="{FF2B5EF4-FFF2-40B4-BE49-F238E27FC236}">
                    <a16:creationId xmlns:a16="http://schemas.microsoft.com/office/drawing/2014/main" id="{59429A68-AF46-1BB5-934B-F4A4437BB9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08" y="1763506"/>
                <a:ext cx="11397741" cy="3390386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IoU (Intersection over Union):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정답 박스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(Ground Truth)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와 예측 박스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(Prediction)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가 겹치는 비율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AP50 (Average Precision @ IoU </a:t>
                </a:r>
                <a14:m>
                  <m:oMath xmlns:m="http://schemas.openxmlformats.org/officeDocument/2006/math">
                    <m:r>
                      <a:rPr lang="en-US" altLang="ko-KR" sz="180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≥</m:t>
                    </m:r>
                    <m:r>
                      <a:rPr lang="en-US" altLang="ko-KR" sz="1800" b="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 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0.50):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예측 박스가 정답과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50%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이상 겹칠 때 성공으로 간주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일반적인 객체 인식 여부를 판단하는 표준 지표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(PASCAL VOC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기준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AP75 (Average Precision @ IoU </a:t>
                </a:r>
                <a14:m>
                  <m:oMath xmlns:m="http://schemas.openxmlformats.org/officeDocument/2006/math">
                    <m:r>
                      <a:rPr lang="en-US" altLang="ko-KR" sz="1800" i="1" spc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≥ </m:t>
                    </m:r>
                    <m:r>
                      <a:rPr lang="en-US" altLang="ko-KR" sz="1800" b="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 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0.75):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예측 박스가 정답과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75%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이상 겹쳐야 성공으로 간주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더 정밀한 경계 상자</a:t>
                </a:r>
                <a:r>
                  <a:rPr lang="en-US" altLang="ko-KR" sz="18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추론 능력을 평가하는 엄격한 지표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(COCO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기준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).</a:t>
                </a:r>
              </a:p>
            </p:txBody>
          </p:sp>
        </mc:Choice>
        <mc:Fallback xmlns="">
          <p:sp>
            <p:nvSpPr>
              <p:cNvPr id="6" name="텍스트 개체 틀 6">
                <a:extLst>
                  <a:ext uri="{FF2B5EF4-FFF2-40B4-BE49-F238E27FC236}">
                    <a16:creationId xmlns:a16="http://schemas.microsoft.com/office/drawing/2014/main" id="{59429A68-AF46-1BB5-934B-F4A4437BB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" y="1763506"/>
                <a:ext cx="11397741" cy="3390386"/>
              </a:xfrm>
              <a:prstGeom prst="rect">
                <a:avLst/>
              </a:prstGeom>
              <a:blipFill>
                <a:blip r:embed="rId3"/>
                <a:stretch>
                  <a:fillRect l="-321" t="-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22F6B1B-0577-E308-CC88-EFDAB02859A5}"/>
              </a:ext>
            </a:extLst>
          </p:cNvPr>
          <p:cNvGrpSpPr/>
          <p:nvPr/>
        </p:nvGrpSpPr>
        <p:grpSpPr>
          <a:xfrm>
            <a:off x="385808" y="4480051"/>
            <a:ext cx="2233567" cy="432000"/>
            <a:chOff x="5311057" y="5827315"/>
            <a:chExt cx="2988000" cy="4320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C6C4F12-52A8-6ED8-8EFC-331B68568B5D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11" name="矩形 8">
                <a:extLst>
                  <a:ext uri="{FF2B5EF4-FFF2-40B4-BE49-F238E27FC236}">
                    <a16:creationId xmlns:a16="http://schemas.microsoft.com/office/drawing/2014/main" id="{E26CFA24-3CDD-B690-2EE4-EEA52FCD45E7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2" name="矩形 10">
                <a:extLst>
                  <a:ext uri="{FF2B5EF4-FFF2-40B4-BE49-F238E27FC236}">
                    <a16:creationId xmlns:a16="http://schemas.microsoft.com/office/drawing/2014/main" id="{41E17017-2569-4CAD-B327-457924900470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E22C4F-D1EE-54C6-481B-BA7AD57A2AB1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Blind Frame Rate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377FE937-8D72-C314-6BA6-E413B60C9D46}"/>
              </a:ext>
            </a:extLst>
          </p:cNvPr>
          <p:cNvSpPr txBox="1">
            <a:spLocks/>
          </p:cNvSpPr>
          <p:nvPr/>
        </p:nvSpPr>
        <p:spPr>
          <a:xfrm>
            <a:off x="500708" y="5023681"/>
            <a:ext cx="11397741" cy="339038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조명 급변 구간에서 객체 검출에 완전히 실패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(Confidence &lt; Threshold)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프레임의 비율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6A310C-8613-C94F-4B43-D08E017A1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518" y="5565515"/>
            <a:ext cx="3872162" cy="6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7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369AC-E4CF-03A1-3F1C-EC122323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5FE0EF-0231-7AF9-1B9A-DD233FDE7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7-3. </a:t>
            </a:r>
            <a:r>
              <a:rPr lang="en-US" altLang="ko-KR"/>
              <a:t>Experimental Results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48844A5-BADB-173E-EEEA-51F93623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B33407-36C6-6F9F-BEDC-1C3CDD85DBCB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26B23B-831D-7783-388E-FA4035156B59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A20F9FE-3216-B127-E15F-E1F385E15ADF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CDB410-19BF-22D4-8BD5-44039DE0B69C}"/>
              </a:ext>
            </a:extLst>
          </p:cNvPr>
          <p:cNvGrpSpPr/>
          <p:nvPr/>
        </p:nvGrpSpPr>
        <p:grpSpPr>
          <a:xfrm>
            <a:off x="385808" y="1219876"/>
            <a:ext cx="3402311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527736E-0978-233A-A370-B2E53BBDB12B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251E47CA-8207-70C2-0408-78EB1B2481EF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3FDAA003-2BAA-13E2-C9CF-DE6C3A8AE676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AAE2CA-B2B1-5644-6B26-F64E2FAA3C5E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Result: Experiment Videos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F1C7BBDE-0136-6AFE-7916-734B8A5B1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5A03693-D286-28F4-FB64-B24E1A4C6F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F1669B2-725B-5342-D4EC-9749704190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648855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final_skip_실명a">
            <a:hlinkClick r:id="" action="ppaction://media"/>
            <a:extLst>
              <a:ext uri="{FF2B5EF4-FFF2-40B4-BE49-F238E27FC236}">
                <a16:creationId xmlns:a16="http://schemas.microsoft.com/office/drawing/2014/main" id="{DA58A536-400C-3058-D175-B072B25C71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3138" y="2150722"/>
            <a:ext cx="5416550" cy="3046809"/>
          </a:xfrm>
          <a:prstGeom prst="rect">
            <a:avLst/>
          </a:prstGeom>
        </p:spPr>
      </p:pic>
      <p:pic>
        <p:nvPicPr>
          <p:cNvPr id="11" name="final_skip_실명o">
            <a:hlinkClick r:id="" action="ppaction://media"/>
            <a:extLst>
              <a:ext uri="{FF2B5EF4-FFF2-40B4-BE49-F238E27FC236}">
                <a16:creationId xmlns:a16="http://schemas.microsoft.com/office/drawing/2014/main" id="{01121FD2-C502-FBE2-4EE4-3663C81085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52314" y="2150722"/>
            <a:ext cx="5416550" cy="30468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1D5070-9BEC-1029-7641-AACBA09AC132}"/>
              </a:ext>
            </a:extLst>
          </p:cNvPr>
          <p:cNvSpPr/>
          <p:nvPr/>
        </p:nvSpPr>
        <p:spPr>
          <a:xfrm>
            <a:off x="2033774" y="5592205"/>
            <a:ext cx="2203965" cy="386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Abko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CC6DC-6182-D685-84F0-F8F3177D8E28}"/>
              </a:ext>
            </a:extLst>
          </p:cNvPr>
          <p:cNvSpPr/>
          <p:nvPr/>
        </p:nvSpPr>
        <p:spPr>
          <a:xfrm>
            <a:off x="7958606" y="5592205"/>
            <a:ext cx="2203965" cy="386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oCam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E3F79-598A-C5EB-CB59-2C5653104995}"/>
              </a:ext>
            </a:extLst>
          </p:cNvPr>
          <p:cNvSpPr txBox="1"/>
          <p:nvPr/>
        </p:nvSpPr>
        <p:spPr>
          <a:xfrm>
            <a:off x="264816" y="6124575"/>
            <a:ext cx="668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FF0000"/>
                </a:solidFill>
              </a:rPr>
              <a:t>빨간색 </a:t>
            </a:r>
            <a:r>
              <a:rPr lang="en-US" altLang="ko-KR">
                <a:solidFill>
                  <a:srgbClr val="FF0000"/>
                </a:solidFill>
              </a:rPr>
              <a:t>Bbox : </a:t>
            </a:r>
            <a:r>
              <a:rPr lang="ko-KR" altLang="en-US">
                <a:solidFill>
                  <a:srgbClr val="FF0000"/>
                </a:solidFill>
              </a:rPr>
              <a:t>정답 라벨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1F0395"/>
                </a:solidFill>
              </a:rPr>
              <a:t>파란색 </a:t>
            </a:r>
            <a:r>
              <a:rPr lang="en-US" altLang="ko-KR">
                <a:solidFill>
                  <a:srgbClr val="1F0395"/>
                </a:solidFill>
              </a:rPr>
              <a:t>Bbox : Yolo </a:t>
            </a:r>
            <a:r>
              <a:rPr lang="ko-KR" altLang="en-US">
                <a:solidFill>
                  <a:srgbClr val="1F0395"/>
                </a:solidFill>
              </a:rPr>
              <a:t>객체 탐지 모델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0741BCA-306A-39FE-50B6-563E56079EBC}"/>
              </a:ext>
            </a:extLst>
          </p:cNvPr>
          <p:cNvCxnSpPr/>
          <p:nvPr/>
        </p:nvCxnSpPr>
        <p:spPr>
          <a:xfrm>
            <a:off x="6096614" y="1594331"/>
            <a:ext cx="0" cy="4400550"/>
          </a:xfrm>
          <a:prstGeom prst="line">
            <a:avLst/>
          </a:prstGeom>
          <a:ln>
            <a:solidFill>
              <a:srgbClr val="002F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65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A8F86-30FE-C618-1C44-065065CE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57F554-FAF1-F51C-6AD1-22899EF77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7-3. </a:t>
            </a:r>
            <a:r>
              <a:rPr lang="en-US" altLang="ko-KR"/>
              <a:t>Experimental Results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CA656E6-2CDC-D4E3-CE50-6238953B7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DDF450-8845-8953-EE51-850E35CC56F9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67E608D-A777-E6C6-FA3A-305A9158F776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D794DD6-817D-B5D3-E472-B9657DDA157D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85C41D-A237-6DE0-EF3B-DA9151014BD3}"/>
              </a:ext>
            </a:extLst>
          </p:cNvPr>
          <p:cNvGrpSpPr/>
          <p:nvPr/>
        </p:nvGrpSpPr>
        <p:grpSpPr>
          <a:xfrm>
            <a:off x="385807" y="1086500"/>
            <a:ext cx="5814968" cy="646331"/>
            <a:chOff x="5311057" y="5693939"/>
            <a:chExt cx="2988000" cy="64633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B0E545E-1F50-3837-E2D1-457FBC4AEE1D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4A5FF74C-02F2-B503-05EA-753885104465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E46DDBC7-6104-DC8E-C0FD-665AFEE2AB72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1310B9-2B8B-1169-CB28-EF2EB2573940}"/>
                </a:ext>
              </a:extLst>
            </p:cNvPr>
            <p:cNvSpPr txBox="1"/>
            <p:nvPr/>
          </p:nvSpPr>
          <p:spPr>
            <a:xfrm>
              <a:off x="5343841" y="5693939"/>
              <a:ext cx="272393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Results: Object Detection Accuracy (AP50, AP75)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1CA3B549-70CA-0A08-7C58-DA145B72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A82869A-AF43-53E3-2ABE-F86C76CB87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645CDE7-5E12-31B1-F74B-A3F74A2DB2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648855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6">
                <a:extLst>
                  <a:ext uri="{FF2B5EF4-FFF2-40B4-BE49-F238E27FC236}">
                    <a16:creationId xmlns:a16="http://schemas.microsoft.com/office/drawing/2014/main" id="{1BC58BC3-B60E-FBD0-3AAF-C88FA1F3EC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0" y="2036653"/>
                <a:ext cx="6564449" cy="4172491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정밀도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(Average Precision)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비교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조명이 급변하는 극한 환경에서도 제어 방식에 따른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YOLOv8n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 탐지 성능 차이 분석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분석 결과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Abko (AE): AP50 </a:t>
                </a:r>
                <a:r>
                  <a:rPr lang="en-US" altLang="ko-KR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80.52%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80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±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4.04%)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oCam (RL): AP50 </a:t>
                </a:r>
                <a:r>
                  <a:rPr lang="en-US" altLang="ko-KR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91.17%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±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 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0.40%)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핵심 발견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Neural-LinUCB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는 기존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AE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대비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AP75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을 약 </a:t>
                </a:r>
                <a:r>
                  <a:rPr lang="en-US" altLang="ko-KR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10.6%p </a:t>
                </a:r>
                <a:r>
                  <a:rPr lang="ko-KR" altLang="en-US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향상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시킴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특히 </a:t>
                </a:r>
                <a:r>
                  <a:rPr lang="ko-KR" altLang="en-US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표준편차가 </a:t>
                </a:r>
                <a:r>
                  <a:rPr lang="en-US" altLang="ko-KR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0.40%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로 매우 낮아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급격한 조도 변화 속에서도 일관되고 안정적인 탐지 성능을 유지함을 입증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6" name="텍스트 개체 틀 6">
                <a:extLst>
                  <a:ext uri="{FF2B5EF4-FFF2-40B4-BE49-F238E27FC236}">
                    <a16:creationId xmlns:a16="http://schemas.microsoft.com/office/drawing/2014/main" id="{1BC58BC3-B60E-FBD0-3AAF-C88FA1F3E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036653"/>
                <a:ext cx="6564449" cy="4172491"/>
              </a:xfrm>
              <a:prstGeom prst="rect">
                <a:avLst/>
              </a:prstGeom>
              <a:blipFill>
                <a:blip r:embed="rId3"/>
                <a:stretch>
                  <a:fillRect l="-557" t="-730" r="-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8CCAA1D-E124-C4B6-ED9D-5A9DC7DC75DE}"/>
              </a:ext>
            </a:extLst>
          </p:cNvPr>
          <p:cNvCxnSpPr/>
          <p:nvPr/>
        </p:nvCxnSpPr>
        <p:spPr>
          <a:xfrm>
            <a:off x="5172978" y="1885950"/>
            <a:ext cx="0" cy="4400550"/>
          </a:xfrm>
          <a:prstGeom prst="line">
            <a:avLst/>
          </a:prstGeom>
          <a:ln>
            <a:solidFill>
              <a:srgbClr val="002F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C420635-6868-F95A-DF21-D0E270577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51" y="2781300"/>
            <a:ext cx="4785061" cy="23438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ED765B-B3EC-8CC9-C671-BDEE2103DB8A}"/>
              </a:ext>
            </a:extLst>
          </p:cNvPr>
          <p:cNvSpPr txBox="1"/>
          <p:nvPr/>
        </p:nvSpPr>
        <p:spPr>
          <a:xfrm>
            <a:off x="385807" y="5103874"/>
            <a:ext cx="4481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TABLE I: Comparison of AP50 and AP75 by Camera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3777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3DD0-37B1-B467-C043-9DFDC375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AB6D72-DEBF-A00F-5B50-25D27AF007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7-3. </a:t>
            </a:r>
            <a:r>
              <a:rPr lang="en-US" altLang="ko-KR"/>
              <a:t>Experimental Results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D88918F-926D-1E51-AF5A-5FE86E594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45F741-1D5F-631B-68D6-267501D24732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831331-4A4A-2D4E-7BED-6B12AB0A66B0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1D08C79-BD7C-B821-0409-EBDD4BA7F592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A958907-6269-4F90-A00D-8F8C2CCB5092}"/>
              </a:ext>
            </a:extLst>
          </p:cNvPr>
          <p:cNvGrpSpPr/>
          <p:nvPr/>
        </p:nvGrpSpPr>
        <p:grpSpPr>
          <a:xfrm>
            <a:off x="385807" y="1219876"/>
            <a:ext cx="3471818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D5BAAA7-4327-004D-B324-1C4D879288E9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1FF719D0-3233-D847-E341-82B23997F4E9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DA77D2B0-EBB7-E250-4448-B6522B2F9E1C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4CE8F2E-E4CB-B1B5-86B0-FFB36846964D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sv-SE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Result: Blind Frame Analysis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93FC4734-F8D0-98BF-1E8A-12DAA496C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71CBB78-A131-CE15-AB29-4354375898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4C7856A-1DA9-B3C9-0F28-F86C73BC6E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648855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6">
                <a:extLst>
                  <a:ext uri="{FF2B5EF4-FFF2-40B4-BE49-F238E27FC236}">
                    <a16:creationId xmlns:a16="http://schemas.microsoft.com/office/drawing/2014/main" id="{708AE642-4ACF-6A05-7FC1-0552C8C665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0" y="1907845"/>
                <a:ext cx="6564449" cy="4356759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실명 프레임 정의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조명 변화 직후 노출 부적응으로 객체 검출에 실패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(Confidence &lt; 0.5)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한 프레임 수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Light On (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암전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-&gt;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점등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):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Baseline: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10.5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프레임 손실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과다 노출로 인한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White-out).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Proposed: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3.0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프레임 손실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-&gt; </a:t>
                </a:r>
                <a:r>
                  <a:rPr lang="en-US" altLang="ko-KR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[84% </a:t>
                </a:r>
                <a:r>
                  <a:rPr lang="ko-KR" altLang="en-US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감소</a:t>
                </a:r>
                <a:r>
                  <a:rPr lang="en-US" altLang="ko-KR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]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Light Off (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점등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-&gt;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암전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):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Baseline: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1.19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프레임 손실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857250" lvl="1" indent="-171450" algn="just">
                  <a:lnSpc>
                    <a:spcPct val="100000"/>
                  </a:lnSpc>
                </a:pP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Proposed: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0.08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프레임 손실 </a:t>
                </a:r>
                <a:r>
                  <a:rPr lang="en-US" altLang="ko-KR" sz="18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-&gt; </a:t>
                </a:r>
                <a:r>
                  <a:rPr lang="en-US" altLang="ko-KR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[93% </a:t>
                </a:r>
                <a:r>
                  <a:rPr lang="ko-KR" altLang="en-US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감소</a:t>
                </a:r>
                <a:r>
                  <a:rPr lang="en-US" altLang="ko-KR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]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결과 해석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RL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에이전트는 변화 감지 시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Large Step Action(</a:t>
                </a:r>
                <a14:m>
                  <m:oMath xmlns:m="http://schemas.openxmlformats.org/officeDocument/2006/math">
                    <m:r>
                      <a:rPr lang="en-US" altLang="ko-KR" sz="180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±</m:t>
                    </m:r>
                  </m:oMath>
                </a14:m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10)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을 선택하여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선형적으로 변하는 기존 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AE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보다 약 </a:t>
                </a:r>
                <a:r>
                  <a:rPr lang="en-US" altLang="ko-KR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3</a:t>
                </a:r>
                <a:r>
                  <a:rPr lang="ko-KR" altLang="en-US" sz="1800" b="1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배</a:t>
                </a:r>
                <a:r>
                  <a:rPr lang="ko-KR" altLang="en-US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빠른 속도로 적정 노출을 회복함</a:t>
                </a:r>
                <a:r>
                  <a:rPr lang="en-US" altLang="ko-KR" sz="18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</a:t>
                </a:r>
              </a:p>
              <a:p>
                <a:pPr marL="171450" indent="-1714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8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6" name="텍스트 개체 틀 6">
                <a:extLst>
                  <a:ext uri="{FF2B5EF4-FFF2-40B4-BE49-F238E27FC236}">
                    <a16:creationId xmlns:a16="http://schemas.microsoft.com/office/drawing/2014/main" id="{708AE642-4ACF-6A05-7FC1-0552C8C66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907845"/>
                <a:ext cx="6564449" cy="4356759"/>
              </a:xfrm>
              <a:prstGeom prst="rect">
                <a:avLst/>
              </a:prstGeom>
              <a:blipFill>
                <a:blip r:embed="rId3"/>
                <a:stretch>
                  <a:fillRect l="-557" t="-839" r="-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D83EB3B-5DC1-3DD5-5826-25D6A3503660}"/>
              </a:ext>
            </a:extLst>
          </p:cNvPr>
          <p:cNvCxnSpPr/>
          <p:nvPr/>
        </p:nvCxnSpPr>
        <p:spPr>
          <a:xfrm>
            <a:off x="5172978" y="1885950"/>
            <a:ext cx="0" cy="4400550"/>
          </a:xfrm>
          <a:prstGeom prst="line">
            <a:avLst/>
          </a:prstGeom>
          <a:ln>
            <a:solidFill>
              <a:srgbClr val="002F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9A87833-66DE-3A85-7419-96CCEA8E6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54" y="2349771"/>
            <a:ext cx="3943900" cy="3105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32617D-F1F8-7BE1-8414-D4FF4F5E1925}"/>
              </a:ext>
            </a:extLst>
          </p:cNvPr>
          <p:cNvSpPr txBox="1"/>
          <p:nvPr/>
        </p:nvSpPr>
        <p:spPr>
          <a:xfrm>
            <a:off x="677454" y="5309835"/>
            <a:ext cx="3808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TABLE II: Number of Blind Frames during Light Transitions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7954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B9C0D-03B7-4ACC-DB1A-BEEE8C86D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3B4B71-C450-9116-EC3E-90CEB1D52A7E}"/>
              </a:ext>
            </a:extLst>
          </p:cNvPr>
          <p:cNvSpPr txBox="1"/>
          <p:nvPr/>
        </p:nvSpPr>
        <p:spPr>
          <a:xfrm>
            <a:off x="4989936" y="2747404"/>
            <a:ext cx="403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Introduction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142C8-E999-A99A-D445-451D2B578F9B}"/>
              </a:ext>
            </a:extLst>
          </p:cNvPr>
          <p:cNvSpPr txBox="1"/>
          <p:nvPr/>
        </p:nvSpPr>
        <p:spPr>
          <a:xfrm>
            <a:off x="4989936" y="3787430"/>
            <a:ext cx="3660769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1-1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AEC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문제점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1-2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 탐지 모델이란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783B77-63C7-9998-194B-A569C3C98751}"/>
              </a:ext>
            </a:extLst>
          </p:cNvPr>
          <p:cNvGrpSpPr/>
          <p:nvPr/>
        </p:nvGrpSpPr>
        <p:grpSpPr>
          <a:xfrm>
            <a:off x="597805" y="486079"/>
            <a:ext cx="4544531" cy="818855"/>
            <a:chOff x="910475" y="296937"/>
            <a:chExt cx="4544531" cy="8188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9FDBBF-7177-049F-3BD2-2C2F18EF45CA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A314AC-77BA-0B0E-8623-F95800B6E136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936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5CAF-0024-C373-ED2E-A58FB27F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D16474-6030-6BDE-B5C6-F4F4CE9AD86F}"/>
              </a:ext>
            </a:extLst>
          </p:cNvPr>
          <p:cNvSpPr txBox="1"/>
          <p:nvPr/>
        </p:nvSpPr>
        <p:spPr>
          <a:xfrm>
            <a:off x="4989936" y="2747404"/>
            <a:ext cx="6176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8. </a:t>
            </a:r>
            <a:r>
              <a:rPr lang="en-US" altLang="ko-KR" sz="3600"/>
              <a:t>Discussion &amp; Conclusion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DFD552-B6ED-373A-8C91-0DE3C8818895}"/>
              </a:ext>
            </a:extLst>
          </p:cNvPr>
          <p:cNvGrpSpPr/>
          <p:nvPr/>
        </p:nvGrpSpPr>
        <p:grpSpPr>
          <a:xfrm>
            <a:off x="597805" y="486079"/>
            <a:ext cx="4544531" cy="818855"/>
            <a:chOff x="910475" y="296937"/>
            <a:chExt cx="4544531" cy="8188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50BB81-6CB0-79B5-F3FB-6F2941EC797B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9F6903-C877-5733-81AB-D5789FC9A6DA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7168C7-1A6F-DE29-9EB5-FA48527B66FF}"/>
              </a:ext>
            </a:extLst>
          </p:cNvPr>
          <p:cNvSpPr txBox="1"/>
          <p:nvPr/>
        </p:nvSpPr>
        <p:spPr>
          <a:xfrm>
            <a:off x="4989936" y="3787430"/>
            <a:ext cx="5157916" cy="70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8-1. </a:t>
            </a:r>
            <a:r>
              <a:rPr lang="en-US" altLang="ko-KR" sz="1600"/>
              <a:t>Discussion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8-2. </a:t>
            </a:r>
            <a:r>
              <a:rPr lang="en-US" altLang="ko-KR" sz="160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499971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ACCD-C50C-F187-4ADF-EAF58C3FD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FD2963-0F45-FB2C-ADDB-3BCF5CC8A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cs typeface="KoPubWorld돋움체 Bold" panose="00000800000000000000" pitchFamily="2" charset="-127"/>
              </a:rPr>
              <a:t>8-1. </a:t>
            </a:r>
            <a:r>
              <a:rPr lang="en-US" altLang="ko-KR"/>
              <a:t>Discussion</a:t>
            </a:r>
            <a:endParaRPr lang="en-US" altLang="ko-KR" dirty="0">
              <a:cs typeface="KoPubWorld돋움체 Bold" panose="00000800000000000000" pitchFamily="2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FAC3EE6-9F64-DBC7-93E7-6696F6A9D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5D1766-0272-E6BF-52B4-9B9D464FA706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561BB4C-777C-BD05-2081-D203034C1592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F1159EF-BFBE-5861-4D59-2E2576279C2E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58D547-19A3-D146-E172-3EE7CA67CC1F}"/>
              </a:ext>
            </a:extLst>
          </p:cNvPr>
          <p:cNvGrpSpPr/>
          <p:nvPr/>
        </p:nvGrpSpPr>
        <p:grpSpPr>
          <a:xfrm>
            <a:off x="385808" y="1086500"/>
            <a:ext cx="5005342" cy="646331"/>
            <a:chOff x="5311057" y="5693939"/>
            <a:chExt cx="2988000" cy="64633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217556C-EC96-18D5-34C4-A4C914D8284D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52E73971-2CFA-FDE5-C462-E9729629519D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40EB4A69-FAE0-6817-15AC-805237BD6BF3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E5F57A-3B99-FA34-8EEC-398FADD2C785}"/>
                </a:ext>
              </a:extLst>
            </p:cNvPr>
            <p:cNvSpPr txBox="1"/>
            <p:nvPr/>
          </p:nvSpPr>
          <p:spPr>
            <a:xfrm>
              <a:off x="5343841" y="5693939"/>
              <a:ext cx="272393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Neural-LinUCB</a:t>
              </a:r>
              <a:r>
                <a:rPr lang="ko-KR" altLang="en-US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실명 예방 메커니즘 고찰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C93122FF-7847-BDF8-803C-CEE13FA3A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EE934FF-DA01-B388-F1A5-5986CA6DAD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0D32938-A107-0333-F232-E5D4FCED33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648855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텍스트 개체 틀 6">
                <a:extLst>
                  <a:ext uri="{FF2B5EF4-FFF2-40B4-BE49-F238E27FC236}">
                    <a16:creationId xmlns:a16="http://schemas.microsoft.com/office/drawing/2014/main" id="{CA931FD0-5280-64A4-1B7F-23632F877C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708" y="1763506"/>
                <a:ext cx="11397741" cy="3270312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 spc="-1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800">
                    <a:latin typeface="+mn-lt"/>
                  </a:rPr>
                  <a:t>비선형적 제어의 </a:t>
                </a:r>
                <a:r>
                  <a:rPr lang="ko-KR" altLang="en-US" sz="1800"/>
                  <a:t>우수성</a:t>
                </a:r>
                <a:r>
                  <a:rPr lang="en-US" altLang="ko-KR" sz="1800"/>
                  <a:t>:</a:t>
                </a:r>
              </a:p>
              <a:p>
                <a:pPr marL="971550" lvl="1" indent="-285750"/>
                <a:r>
                  <a:rPr lang="ko-KR" altLang="en-US" sz="1800"/>
                  <a:t>기존 </a:t>
                </a:r>
                <a:r>
                  <a:rPr lang="en-US" altLang="ko-KR" sz="1800"/>
                  <a:t>AE(PID </a:t>
                </a:r>
                <a:r>
                  <a:rPr lang="ko-KR" altLang="en-US" sz="1800"/>
                  <a:t>기반</a:t>
                </a:r>
                <a:r>
                  <a:rPr lang="en-US" altLang="ko-KR" sz="1800"/>
                  <a:t>)</a:t>
                </a:r>
                <a:r>
                  <a:rPr lang="ko-KR" altLang="en-US" sz="1800"/>
                  <a:t>는 노출을 부드럽게 변경</a:t>
                </a:r>
                <a:r>
                  <a:rPr lang="en-US" altLang="ko-KR" sz="1800"/>
                  <a:t>(Smoothing)</a:t>
                </a:r>
                <a:r>
                  <a:rPr lang="ko-KR" altLang="en-US" sz="1800"/>
                  <a:t>하려다 급변 상황에서 대응이 늦어짐</a:t>
                </a:r>
                <a:r>
                  <a:rPr lang="en-US" altLang="ko-KR" sz="1800"/>
                  <a:t>.</a:t>
                </a:r>
              </a:p>
              <a:p>
                <a:pPr marL="971550" lvl="1" indent="-285750"/>
                <a:r>
                  <a:rPr lang="en-US" altLang="ko-KR" sz="1800"/>
                  <a:t>Neural-LinUCB</a:t>
                </a:r>
                <a:r>
                  <a:rPr lang="ko-KR" altLang="en-US" sz="1800"/>
                  <a:t>는 </a:t>
                </a:r>
                <a:r>
                  <a:rPr lang="en-US" altLang="ko-KR" sz="1800"/>
                  <a:t>State(</a:t>
                </a:r>
                <a:r>
                  <a:rPr lang="ko-KR" altLang="en-US" sz="1800"/>
                  <a:t>밝기 변화량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800"/>
                  <a:t>)</a:t>
                </a:r>
                <a:r>
                  <a:rPr lang="ko-KR" altLang="en-US" sz="1800"/>
                  <a:t>급증 시</a:t>
                </a:r>
                <a:r>
                  <a:rPr lang="en-US" altLang="ko-KR" sz="1800"/>
                  <a:t>, </a:t>
                </a:r>
                <a:r>
                  <a:rPr lang="ko-KR" altLang="en-US" sz="1800"/>
                  <a:t>즉각적으로 보상이 높은 큰 폭의 노출 변경을 선택하는 정책을 학습함</a:t>
                </a:r>
                <a:r>
                  <a:rPr lang="en-US" altLang="ko-KR" sz="1800"/>
                  <a:t>. </a:t>
                </a:r>
                <a:r>
                  <a:rPr lang="ko-KR" altLang="en-US" sz="1800"/>
                  <a:t>이것이 실명 프레임을 획기적으로 줄인 핵심 원인</a:t>
                </a:r>
                <a:r>
                  <a:rPr lang="en-US" altLang="ko-KR" sz="180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800"/>
                  <a:t>안정성 </a:t>
                </a:r>
                <a:r>
                  <a:rPr lang="en-US" altLang="ko-KR" sz="1800"/>
                  <a:t>vs </a:t>
                </a:r>
                <a:r>
                  <a:rPr lang="ko-KR" altLang="en-US" sz="1800"/>
                  <a:t>반응성의 </a:t>
                </a:r>
                <a:r>
                  <a:rPr lang="en-US" altLang="ko-KR" sz="1800"/>
                  <a:t>Trade-off:</a:t>
                </a:r>
              </a:p>
              <a:p>
                <a:pPr marL="971550" lvl="1" indent="-285750"/>
                <a:r>
                  <a:rPr lang="ko-KR" altLang="en-US" sz="1800"/>
                  <a:t>초기 적응 구간</a:t>
                </a:r>
                <a:r>
                  <a:rPr lang="en-US" altLang="ko-KR" sz="1800"/>
                  <a:t>(0.2</a:t>
                </a:r>
                <a:r>
                  <a:rPr lang="ko-KR" altLang="en-US" sz="1800"/>
                  <a:t>초 이내</a:t>
                </a:r>
                <a:r>
                  <a:rPr lang="en-US" altLang="ko-KR" sz="1800"/>
                  <a:t>)</a:t>
                </a:r>
                <a:r>
                  <a:rPr lang="ko-KR" altLang="en-US" sz="1800"/>
                  <a:t>에서 짧은 노출 흔들림</a:t>
                </a:r>
                <a:r>
                  <a:rPr lang="en-US" altLang="ko-KR" sz="1800"/>
                  <a:t>(Oscillation)</a:t>
                </a:r>
                <a:r>
                  <a:rPr lang="ko-KR" altLang="en-US" sz="1800"/>
                  <a:t>이 관찰되었으나</a:t>
                </a:r>
                <a:r>
                  <a:rPr lang="en-US" altLang="ko-KR" sz="1800"/>
                  <a:t>, </a:t>
                </a:r>
                <a:r>
                  <a:rPr lang="ko-KR" altLang="en-US" sz="1800"/>
                  <a:t>이는 실명 시간을 최소화하기 위한 탐험</a:t>
                </a:r>
                <a:r>
                  <a:rPr lang="en-US" altLang="ko-KR" sz="1800"/>
                  <a:t> </a:t>
                </a:r>
                <a:r>
                  <a:rPr lang="ko-KR" altLang="en-US" sz="1800"/>
                  <a:t>과정의 일부로 해석됨</a:t>
                </a:r>
                <a:r>
                  <a:rPr lang="en-US" altLang="ko-KR" sz="1800"/>
                  <a:t>.</a:t>
                </a:r>
              </a:p>
              <a:p>
                <a:pPr marL="971550" lvl="1" indent="-285750"/>
                <a:r>
                  <a:rPr lang="ko-KR" altLang="en-US" sz="1800"/>
                  <a:t>결과적으로 탐지 실패</a:t>
                </a:r>
                <a:r>
                  <a:rPr lang="en-US" altLang="ko-KR" sz="1800"/>
                  <a:t>(Blindness)</a:t>
                </a:r>
                <a:r>
                  <a:rPr lang="ko-KR" altLang="en-US" sz="1800"/>
                  <a:t>보다 일시적 화질 저하를 택함으로써 </a:t>
                </a:r>
                <a:r>
                  <a:rPr lang="en-US" altLang="ko-KR" sz="1800"/>
                  <a:t>Safety(</a:t>
                </a:r>
                <a:r>
                  <a:rPr lang="ko-KR" altLang="en-US" sz="1800"/>
                  <a:t>객체 인식 유지</a:t>
                </a:r>
                <a:r>
                  <a:rPr lang="en-US" altLang="ko-KR" sz="1800"/>
                  <a:t>)</a:t>
                </a:r>
                <a:r>
                  <a:rPr lang="ko-KR" altLang="en-US" sz="1800"/>
                  <a:t>를 확보하는 전략이 유효했음</a:t>
                </a:r>
                <a:r>
                  <a:rPr lang="en-US" altLang="ko-KR" sz="180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800"/>
              </a:p>
            </p:txBody>
          </p:sp>
        </mc:Choice>
        <mc:Fallback>
          <p:sp>
            <p:nvSpPr>
              <p:cNvPr id="11" name="텍스트 개체 틀 6">
                <a:extLst>
                  <a:ext uri="{FF2B5EF4-FFF2-40B4-BE49-F238E27FC236}">
                    <a16:creationId xmlns:a16="http://schemas.microsoft.com/office/drawing/2014/main" id="{CA931FD0-5280-64A4-1B7F-23632F87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" y="1763506"/>
                <a:ext cx="11397741" cy="3270312"/>
              </a:xfrm>
              <a:prstGeom prst="rect">
                <a:avLst/>
              </a:prstGeom>
              <a:blipFill>
                <a:blip r:embed="rId3"/>
                <a:stretch>
                  <a:fillRect l="-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16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4F5F4-BEF0-796E-4774-53C2EF37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60C40-8461-FCC4-8834-20F0566CB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cs typeface="KoPubWorld돋움체 Bold" panose="00000800000000000000" pitchFamily="2" charset="-127"/>
              </a:rPr>
              <a:t>8-1. </a:t>
            </a:r>
            <a:r>
              <a:rPr lang="en-US" altLang="ko-KR"/>
              <a:t>Discussion</a:t>
            </a:r>
            <a:endParaRPr lang="en-US" altLang="ko-KR" dirty="0">
              <a:cs typeface="KoPubWorld돋움체 Bold" panose="00000800000000000000" pitchFamily="2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52B4918-DDB7-E3B0-5588-0D3C35A53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12EBD96-734D-9E5B-2BCA-582AD49004B5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C8AD471-A741-C830-8BC4-EDA1D11CD44A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2D1F4C-1F7C-2A0C-0B9C-754288B7BAA7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9D88E4-3F6F-4A50-9A6F-EC70A9AE0EBD}"/>
              </a:ext>
            </a:extLst>
          </p:cNvPr>
          <p:cNvGrpSpPr/>
          <p:nvPr/>
        </p:nvGrpSpPr>
        <p:grpSpPr>
          <a:xfrm>
            <a:off x="385808" y="1219876"/>
            <a:ext cx="3402311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F6BB2B4-6BBF-EF91-079C-D96A590F15D2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5F97E8CA-BA1C-F7A4-23C0-2D1BF556C9E7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896D6738-D516-A00A-1829-B38D1E8A236A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B6523D-E76A-535B-D4FF-E4F23E30E26E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 분야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66DCB163-3D73-EC6A-A0D1-95CB18D02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7B3ED52-F655-E27D-BDBD-ED076F475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DB1B79-311B-D77D-071C-79906E300F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648855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7B54BB1-3927-5920-EA6B-1AE2547B11EE}"/>
              </a:ext>
            </a:extLst>
          </p:cNvPr>
          <p:cNvSpPr txBox="1">
            <a:spLocks/>
          </p:cNvSpPr>
          <p:nvPr/>
        </p:nvSpPr>
        <p:spPr>
          <a:xfrm>
            <a:off x="500708" y="1763506"/>
            <a:ext cx="11397741" cy="3270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+mn-lt"/>
              </a:rPr>
              <a:t>자율주행 </a:t>
            </a:r>
            <a:r>
              <a:rPr lang="en-US" altLang="ko-KR" sz="1800">
                <a:latin typeface="+mn-lt"/>
              </a:rPr>
              <a:t>(Autonomous Driving)</a:t>
            </a:r>
          </a:p>
          <a:p>
            <a:pPr marL="971550" lvl="1" indent="-285750"/>
            <a:r>
              <a:rPr lang="ko-KR" altLang="en-US" sz="1800"/>
              <a:t>터널 진출입 시 급격한 조도 변화</a:t>
            </a:r>
            <a:r>
              <a:rPr lang="en-US" altLang="ko-KR" sz="1800"/>
              <a:t>(Black hole / White hole effect) </a:t>
            </a:r>
            <a:r>
              <a:rPr lang="ko-KR" altLang="en-US" sz="1800"/>
              <a:t>구간에서 객체 인식 끊김</a:t>
            </a:r>
            <a:r>
              <a:rPr lang="en-US" altLang="ko-KR" sz="1800"/>
              <a:t> </a:t>
            </a:r>
            <a:r>
              <a:rPr lang="ko-KR" altLang="en-US" sz="1800"/>
              <a:t>방지</a:t>
            </a:r>
            <a:r>
              <a:rPr lang="en-US" altLang="ko-KR" sz="1800"/>
              <a:t>.</a:t>
            </a:r>
          </a:p>
          <a:p>
            <a:pPr marL="971550" lvl="1" indent="-285750"/>
            <a:r>
              <a:rPr lang="ko-KR" altLang="en-US" sz="1800"/>
              <a:t>야간 가로등 아래 통과 시 발생하는 주기적 노출 헌팅 억제</a:t>
            </a:r>
            <a:r>
              <a:rPr lang="en-US" altLang="ko-KR" sz="1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+mn-lt"/>
              </a:rPr>
              <a:t>드론 및 로봇 </a:t>
            </a:r>
            <a:r>
              <a:rPr lang="en-US" altLang="ko-KR" sz="1800">
                <a:latin typeface="+mn-lt"/>
              </a:rPr>
              <a:t>(UAV &amp; Robotics)</a:t>
            </a:r>
          </a:p>
          <a:p>
            <a:pPr marL="971550" lvl="1" indent="-285750"/>
            <a:r>
              <a:rPr lang="ko-KR" altLang="en-US" sz="1800"/>
              <a:t>역광</a:t>
            </a:r>
            <a:r>
              <a:rPr lang="en-US" altLang="ko-KR" sz="1800"/>
              <a:t> </a:t>
            </a:r>
            <a:r>
              <a:rPr lang="ko-KR" altLang="en-US" sz="1800"/>
              <a:t>상황이나 건물 그림자 진입 시 </a:t>
            </a:r>
            <a:r>
              <a:rPr lang="en-US" altLang="ko-KR" sz="1800"/>
              <a:t>Visual SLAM/Odometry</a:t>
            </a:r>
            <a:r>
              <a:rPr lang="ko-KR" altLang="en-US" sz="1800"/>
              <a:t>의 </a:t>
            </a:r>
            <a:r>
              <a:rPr lang="en-US" altLang="ko-KR" sz="1800"/>
              <a:t>Feature Point </a:t>
            </a:r>
            <a:r>
              <a:rPr lang="ko-KR" altLang="en-US" sz="1800"/>
              <a:t>유실 방지</a:t>
            </a:r>
            <a:r>
              <a:rPr lang="en-US" altLang="ko-KR" sz="1800"/>
              <a:t>.</a:t>
            </a:r>
          </a:p>
          <a:p>
            <a:pPr marL="971550" lvl="1" indent="-285750"/>
            <a:r>
              <a:rPr lang="en-US" altLang="ko-KR" sz="1800"/>
              <a:t>Global Shutter </a:t>
            </a:r>
            <a:r>
              <a:rPr lang="ko-KR" altLang="en-US" sz="1800"/>
              <a:t>카메라와 결합하여 고속 기동 중에도 안정적 영상 확보</a:t>
            </a:r>
            <a:r>
              <a:rPr lang="en-US" altLang="ko-KR" sz="1800"/>
              <a:t>.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+mn-lt"/>
              </a:rPr>
              <a:t>지능형 </a:t>
            </a:r>
            <a:r>
              <a:rPr lang="en-US" altLang="ko-KR" sz="1800">
                <a:latin typeface="+mn-lt"/>
              </a:rPr>
              <a:t>CCTV</a:t>
            </a:r>
          </a:p>
          <a:p>
            <a:pPr marL="971550" lvl="1" indent="-285750"/>
            <a:r>
              <a:rPr lang="ko-KR" altLang="en-US" sz="1800"/>
              <a:t>조명이 불규칙한 공사장</a:t>
            </a:r>
            <a:r>
              <a:rPr lang="en-US" altLang="ko-KR" sz="1800"/>
              <a:t>, </a:t>
            </a:r>
            <a:r>
              <a:rPr lang="ko-KR" altLang="en-US" sz="1800"/>
              <a:t>골목길 등에서 침입자 식별률 향상</a:t>
            </a:r>
            <a:r>
              <a:rPr lang="en-US" altLang="ko-KR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7487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C78C1-9C1E-4ED0-2C8F-20783B36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7FDF08D-8BC0-2FC6-B8C7-62A28EE5E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8-2. </a:t>
            </a:r>
            <a:r>
              <a:rPr lang="en-US" altLang="ko-KR"/>
              <a:t>Conclusion &amp; Future Work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F8DBEE2-DAA4-AA90-841F-2F794A94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26481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2B6264-5937-B032-B8D0-B0D3CAC9E4AF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75F993-B6B2-7525-360F-8D57B57FA3A5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7BDBA5F-71E1-107D-F6B8-278D095067CF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A13521-33BB-ABA1-8644-812B074C4875}"/>
              </a:ext>
            </a:extLst>
          </p:cNvPr>
          <p:cNvGrpSpPr/>
          <p:nvPr/>
        </p:nvGrpSpPr>
        <p:grpSpPr>
          <a:xfrm>
            <a:off x="385808" y="1219876"/>
            <a:ext cx="3402311" cy="432000"/>
            <a:chOff x="5311057" y="5827315"/>
            <a:chExt cx="2988000" cy="432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F337AD8-E7B7-971E-B33F-FB6EDDA764A1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491C0272-6C97-B39D-8DD1-821D7E1059D6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50" name="矩形 10">
                <a:extLst>
                  <a:ext uri="{FF2B5EF4-FFF2-40B4-BE49-F238E27FC236}">
                    <a16:creationId xmlns:a16="http://schemas.microsoft.com/office/drawing/2014/main" id="{29746379-9913-6A9F-07D3-E568CC993F5E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D6F7066-CB6B-67C8-B793-F6EA65EEF8C3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Conclusion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Rectangle 2">
            <a:extLst>
              <a:ext uri="{FF2B5EF4-FFF2-40B4-BE49-F238E27FC236}">
                <a16:creationId xmlns:a16="http://schemas.microsoft.com/office/drawing/2014/main" id="{745EE6A0-B43D-BE18-467D-45E5EE56E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1C5A73B-BD32-21F7-9260-18342C2DE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5764"/>
            <a:ext cx="4207164" cy="42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9A670F4-608A-D120-BD23-449D6C548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674910"/>
            <a:ext cx="2932545" cy="29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615E8C38-9D67-A464-0280-A787409CC40A}"/>
              </a:ext>
            </a:extLst>
          </p:cNvPr>
          <p:cNvSpPr txBox="1">
            <a:spLocks/>
          </p:cNvSpPr>
          <p:nvPr/>
        </p:nvSpPr>
        <p:spPr>
          <a:xfrm>
            <a:off x="500708" y="1763506"/>
            <a:ext cx="11397741" cy="243463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+mn-lt"/>
              </a:rPr>
              <a:t>Neural-LinUCB</a:t>
            </a:r>
            <a:r>
              <a:rPr lang="ko-KR" altLang="en-US" sz="1800">
                <a:latin typeface="+mn-lt"/>
              </a:rPr>
              <a:t>를 활용하여 이미지 자체 통계량</a:t>
            </a:r>
            <a:r>
              <a:rPr lang="en-US" altLang="ko-KR" sz="1800">
                <a:latin typeface="+mn-lt"/>
              </a:rPr>
              <a:t>(Entropy, Sharpness)</a:t>
            </a:r>
            <a:r>
              <a:rPr lang="ko-KR" altLang="en-US" sz="1800">
                <a:latin typeface="+mn-lt"/>
              </a:rPr>
              <a:t>만으로 학습하는 </a:t>
            </a:r>
            <a:r>
              <a:rPr lang="en-US" altLang="ko-KR" sz="1800">
                <a:latin typeface="+mn-lt"/>
              </a:rPr>
              <a:t>Self-Supervised AE </a:t>
            </a:r>
            <a:r>
              <a:rPr lang="ko-KR" altLang="en-US" sz="1800">
                <a:latin typeface="+mn-lt"/>
              </a:rPr>
              <a:t>시스템 구축</a:t>
            </a:r>
            <a:r>
              <a:rPr lang="en-US" altLang="ko-KR" sz="180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+mn-lt"/>
              </a:rPr>
              <a:t>추가적인 센서 없이 조도 급변 상황에서의 실명프레임 축소 및 객체의 </a:t>
            </a:r>
            <a:r>
              <a:rPr lang="en-US" altLang="ko-KR" sz="1800">
                <a:latin typeface="+mn-lt"/>
              </a:rPr>
              <a:t>Feature </a:t>
            </a:r>
            <a:r>
              <a:rPr lang="ko-KR" altLang="en-US" sz="1800">
                <a:latin typeface="+mn-lt"/>
              </a:rPr>
              <a:t>보존</a:t>
            </a:r>
            <a:r>
              <a:rPr lang="en-US" altLang="ko-KR" sz="180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latin typeface="+mn-lt"/>
              </a:rPr>
              <a:t>결과적으로 </a:t>
            </a:r>
            <a:r>
              <a:rPr lang="en-US" altLang="ko-KR" sz="1800">
                <a:latin typeface="+mn-lt"/>
              </a:rPr>
              <a:t>Vision Application(YOLO)</a:t>
            </a:r>
            <a:r>
              <a:rPr lang="ko-KR" altLang="en-US" sz="1800">
                <a:latin typeface="+mn-lt"/>
              </a:rPr>
              <a:t>의 입력 데이터 품질을 보장하여 전체 시스템의 신뢰성 향상</a:t>
            </a:r>
            <a:r>
              <a:rPr lang="en-US" altLang="ko-KR" sz="180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/>
              <a:t>기존 자동 노출 대비 실명 프레임 최대 </a:t>
            </a:r>
            <a:r>
              <a:rPr lang="en-US" altLang="ko-KR" sz="1800" b="1"/>
              <a:t>93% </a:t>
            </a:r>
            <a:r>
              <a:rPr lang="ko-KR" altLang="en-US" sz="1800" b="1"/>
              <a:t>감소</a:t>
            </a:r>
            <a:r>
              <a:rPr lang="en-US" altLang="ko-KR" sz="1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/>
              <a:t>극한 조명 환경에서도 객체 탐지 정확도</a:t>
            </a:r>
            <a:r>
              <a:rPr lang="en-US" altLang="ko-KR" sz="1800"/>
              <a:t>(AP75) </a:t>
            </a:r>
            <a:r>
              <a:rPr lang="en-US" altLang="ko-KR" sz="1800" b="1"/>
              <a:t>91% </a:t>
            </a:r>
            <a:r>
              <a:rPr lang="ko-KR" altLang="en-US" sz="1800" b="1"/>
              <a:t>이상 유지</a:t>
            </a:r>
            <a:r>
              <a:rPr lang="en-US" altLang="ko-KR" sz="1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>
              <a:latin typeface="+mn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E6EDD5-2D92-104C-380E-994B3D5C9802}"/>
              </a:ext>
            </a:extLst>
          </p:cNvPr>
          <p:cNvGrpSpPr/>
          <p:nvPr/>
        </p:nvGrpSpPr>
        <p:grpSpPr>
          <a:xfrm>
            <a:off x="385808" y="4309769"/>
            <a:ext cx="3402311" cy="432000"/>
            <a:chOff x="5311057" y="5827315"/>
            <a:chExt cx="2988000" cy="432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851D9C8-48E3-DC9D-D830-078F4B05D1E2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10" name="矩形 8">
                <a:extLst>
                  <a:ext uri="{FF2B5EF4-FFF2-40B4-BE49-F238E27FC236}">
                    <a16:creationId xmlns:a16="http://schemas.microsoft.com/office/drawing/2014/main" id="{9EB46D43-F3DE-933B-5920-17E7ECC7B8B8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2" name="矩形 10">
                <a:extLst>
                  <a:ext uri="{FF2B5EF4-FFF2-40B4-BE49-F238E27FC236}">
                    <a16:creationId xmlns:a16="http://schemas.microsoft.com/office/drawing/2014/main" id="{6B0CF249-647E-E6FD-7540-21EABB24AF6A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BB3137-8720-3E7F-D773-ED8D7FDCEC2F}"/>
                </a:ext>
              </a:extLst>
            </p:cNvPr>
            <p:cNvSpPr txBox="1"/>
            <p:nvPr/>
          </p:nvSpPr>
          <p:spPr>
            <a:xfrm>
              <a:off x="5343841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Future work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C29ADFBB-F37E-E730-BAE6-E4F028996439}"/>
              </a:ext>
            </a:extLst>
          </p:cNvPr>
          <p:cNvSpPr txBox="1">
            <a:spLocks/>
          </p:cNvSpPr>
          <p:nvPr/>
        </p:nvSpPr>
        <p:spPr>
          <a:xfrm>
            <a:off x="500708" y="4853399"/>
            <a:ext cx="11397741" cy="151540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+mn-lt"/>
              </a:rPr>
              <a:t>End-to-End </a:t>
            </a:r>
            <a:r>
              <a:rPr lang="ko-KR" altLang="en-US" sz="1800">
                <a:latin typeface="+mn-lt"/>
              </a:rPr>
              <a:t>학습</a:t>
            </a:r>
            <a:r>
              <a:rPr lang="en-US" altLang="ko-KR" sz="1800">
                <a:latin typeface="+mn-lt"/>
              </a:rPr>
              <a:t>: </a:t>
            </a:r>
            <a:r>
              <a:rPr lang="ko-KR" altLang="en-US" sz="1800">
                <a:latin typeface="+mn-lt"/>
              </a:rPr>
              <a:t>현재 </a:t>
            </a:r>
            <a:r>
              <a:rPr lang="en-US" altLang="ko-KR" sz="1800">
                <a:latin typeface="+mn-lt"/>
              </a:rPr>
              <a:t>YOLO </a:t>
            </a:r>
            <a:r>
              <a:rPr lang="ko-KR" altLang="en-US" sz="1800">
                <a:latin typeface="+mn-lt"/>
              </a:rPr>
              <a:t>결과는 평가용으로만 사용되나</a:t>
            </a:r>
            <a:r>
              <a:rPr lang="en-US" altLang="ko-KR" sz="1800">
                <a:latin typeface="+mn-lt"/>
              </a:rPr>
              <a:t>, </a:t>
            </a:r>
            <a:r>
              <a:rPr lang="ko-KR" altLang="en-US" sz="1800">
                <a:latin typeface="+mn-lt"/>
              </a:rPr>
              <a:t>추후 </a:t>
            </a:r>
            <a:r>
              <a:rPr lang="en-US" altLang="ko-KR" sz="1800">
                <a:latin typeface="+mn-lt"/>
              </a:rPr>
              <a:t>YOLO</a:t>
            </a:r>
            <a:r>
              <a:rPr lang="ko-KR" altLang="en-US" sz="1800">
                <a:latin typeface="+mn-lt"/>
              </a:rPr>
              <a:t>의 </a:t>
            </a:r>
            <a:r>
              <a:rPr lang="en-US" altLang="ko-KR" sz="1800">
                <a:latin typeface="+mn-lt"/>
              </a:rPr>
              <a:t>Detection Confidence</a:t>
            </a:r>
            <a:r>
              <a:rPr lang="ko-KR" altLang="en-US" sz="1800">
                <a:latin typeface="+mn-lt"/>
              </a:rPr>
              <a:t>를 </a:t>
            </a:r>
            <a:r>
              <a:rPr lang="en-US" altLang="ko-KR" sz="1800">
                <a:latin typeface="+mn-lt"/>
              </a:rPr>
              <a:t>Reward</a:t>
            </a:r>
            <a:r>
              <a:rPr lang="ko-KR" altLang="en-US" sz="1800">
                <a:latin typeface="+mn-lt"/>
              </a:rPr>
              <a:t>로 직접 피드백하여 검출률을 극대화하는 방향으로 개선 가능</a:t>
            </a:r>
            <a:r>
              <a:rPr lang="en-US" altLang="ko-KR" sz="180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+mn-lt"/>
              </a:rPr>
              <a:t>Action Space </a:t>
            </a:r>
            <a:r>
              <a:rPr lang="ko-KR" altLang="en-US" sz="1800">
                <a:latin typeface="+mn-lt"/>
              </a:rPr>
              <a:t>연속화</a:t>
            </a:r>
            <a:r>
              <a:rPr lang="en-US" altLang="ko-KR" sz="1800">
                <a:latin typeface="+mn-lt"/>
              </a:rPr>
              <a:t>: Discrete Action </a:t>
            </a:r>
            <a:r>
              <a:rPr lang="ko-KR" altLang="en-US" sz="1800">
                <a:latin typeface="+mn-lt"/>
              </a:rPr>
              <a:t>대신 </a:t>
            </a:r>
            <a:r>
              <a:rPr lang="en-US" altLang="ko-KR" sz="1800">
                <a:latin typeface="+mn-lt"/>
              </a:rPr>
              <a:t>Continuous Control (DDPG, SAC </a:t>
            </a:r>
            <a:r>
              <a:rPr lang="ko-KR" altLang="en-US" sz="1800">
                <a:latin typeface="+mn-lt"/>
              </a:rPr>
              <a:t>등</a:t>
            </a:r>
            <a:r>
              <a:rPr lang="en-US" altLang="ko-KR" sz="1800">
                <a:latin typeface="+mn-lt"/>
              </a:rPr>
              <a:t>) </a:t>
            </a:r>
            <a:r>
              <a:rPr lang="ko-KR" altLang="en-US" sz="1800">
                <a:latin typeface="+mn-lt"/>
              </a:rPr>
              <a:t>적용 검토</a:t>
            </a:r>
            <a:r>
              <a:rPr lang="en-US" altLang="ko-KR" sz="180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56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20D45-8248-95CA-8857-DF64388E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AB0DE1-3779-9DEC-DDD2-E7E632DF1A0D}"/>
              </a:ext>
            </a:extLst>
          </p:cNvPr>
          <p:cNvSpPr txBox="1"/>
          <p:nvPr/>
        </p:nvSpPr>
        <p:spPr>
          <a:xfrm>
            <a:off x="4989936" y="2747404"/>
            <a:ext cx="6176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9. References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FAF6A8-F347-1891-6F9F-4435BAF80E39}"/>
              </a:ext>
            </a:extLst>
          </p:cNvPr>
          <p:cNvGrpSpPr/>
          <p:nvPr/>
        </p:nvGrpSpPr>
        <p:grpSpPr>
          <a:xfrm>
            <a:off x="597805" y="486079"/>
            <a:ext cx="4544531" cy="818855"/>
            <a:chOff x="910475" y="296937"/>
            <a:chExt cx="4544531" cy="8188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4D1CDB-E6A2-DADC-FD97-42021CDCD555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CEC8A4-23CC-CD99-1392-B82E8147E7BD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497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E31AF-49F5-7D17-891F-B88271FB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FF69792-D7A3-341B-797E-E38EBA557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9. References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63C43203-D6FE-4248-FDD9-5C3756213809}"/>
              </a:ext>
            </a:extLst>
          </p:cNvPr>
          <p:cNvSpPr txBox="1">
            <a:spLocks/>
          </p:cNvSpPr>
          <p:nvPr/>
        </p:nvSpPr>
        <p:spPr>
          <a:xfrm>
            <a:off x="596261" y="1663134"/>
            <a:ext cx="11397741" cy="451414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500" spc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B5D42-5020-6463-CE4C-EE33832A36DC}"/>
              </a:ext>
            </a:extLst>
          </p:cNvPr>
          <p:cNvSpPr txBox="1"/>
          <p:nvPr/>
        </p:nvSpPr>
        <p:spPr>
          <a:xfrm>
            <a:off x="450272" y="1195618"/>
            <a:ext cx="112914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/>
              <a:t>[1] J. Lee et al., "Learning to control camera exposure via reinforcement learning," in </a:t>
            </a:r>
            <a:r>
              <a:rPr lang="en-US" altLang="ko-KR" i="1"/>
              <a:t>IEEE/CVF Conference on Computer Vision and Pattern Recognition (CVPR)</a:t>
            </a:r>
            <a:r>
              <a:rPr lang="en-US" altLang="ko-KR"/>
              <a:t>, 2024.</a:t>
            </a:r>
          </a:p>
          <a:p>
            <a:endParaRPr lang="en-US" altLang="ko-KR"/>
          </a:p>
          <a:p>
            <a:r>
              <a:rPr lang="en-US" altLang="ko-KR"/>
              <a:t>[2] Z. Zhang, C. Forster, and D. Scaramuzza, "Active exposure control for robust visual odometry in HDR environments," in </a:t>
            </a:r>
            <a:r>
              <a:rPr lang="en-US" altLang="ko-KR" i="1"/>
              <a:t>IEEE International Conference on Robotics and Automation (ICRA)</a:t>
            </a:r>
            <a:r>
              <a:rPr lang="en-US" altLang="ko-KR"/>
              <a:t>, 2017.</a:t>
            </a:r>
          </a:p>
          <a:p>
            <a:endParaRPr lang="en-US" altLang="ko-KR"/>
          </a:p>
          <a:p>
            <a:r>
              <a:rPr lang="en-US" altLang="ko-KR"/>
              <a:t>[3] D. Zhou, L. Li, and Q. Gu, "Neural contextual bandits with UCB-based exploration," in </a:t>
            </a:r>
            <a:r>
              <a:rPr lang="en-US" altLang="ko-KR" i="1"/>
              <a:t>International Conference on Machine Learning (ICML)</a:t>
            </a:r>
            <a:r>
              <a:rPr lang="en-US" altLang="ko-KR"/>
              <a:t>, 2020.</a:t>
            </a:r>
          </a:p>
          <a:p>
            <a:endParaRPr lang="en-US" altLang="ko-KR"/>
          </a:p>
          <a:p>
            <a:r>
              <a:rPr lang="en-US" altLang="ko-KR"/>
              <a:t>[4] O. Nabati, T. Zahavy, and S. Mannor, "Online limited memory neural-linear bandits with likelihood matching," in </a:t>
            </a:r>
            <a:r>
              <a:rPr lang="en-US" altLang="ko-KR" i="1"/>
              <a:t>International Conference on Machine Learning (ICML)</a:t>
            </a:r>
            <a:r>
              <a:rPr lang="en-US" altLang="ko-KR"/>
              <a:t>, 2021.</a:t>
            </a:r>
          </a:p>
          <a:p>
            <a:endParaRPr lang="en-US" altLang="ko-KR"/>
          </a:p>
          <a:p>
            <a:r>
              <a:rPr lang="en-US" altLang="ko-KR"/>
              <a:t>[5] B. P. Welford, "Note on a method for calculating corrected sums of squares and products," </a:t>
            </a:r>
            <a:r>
              <a:rPr lang="en-US" altLang="ko-KR" i="1"/>
              <a:t>Technometrics</a:t>
            </a:r>
            <a:r>
              <a:rPr lang="en-US" altLang="ko-KR"/>
              <a:t>, vol. 4, no. 3, pp. 419–420, 1962.</a:t>
            </a:r>
          </a:p>
        </p:txBody>
      </p:sp>
    </p:spTree>
    <p:extLst>
      <p:ext uri="{BB962C8B-B14F-4D97-AF65-F5344CB8AC3E}">
        <p14:creationId xmlns:p14="http://schemas.microsoft.com/office/powerpoint/2010/main" val="220117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6A79-8B59-39C9-A5D0-929D3CD9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626633-DDF0-EE8B-DB3E-5C0694E9A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1-1. </a:t>
            </a:r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기존 </a:t>
            </a:r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AEC</a:t>
            </a:r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의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문제점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F983CF43-15DC-71F4-9F68-2B034A8F77F7}"/>
              </a:ext>
            </a:extLst>
          </p:cNvPr>
          <p:cNvSpPr txBox="1">
            <a:spLocks/>
          </p:cNvSpPr>
          <p:nvPr/>
        </p:nvSpPr>
        <p:spPr>
          <a:xfrm>
            <a:off x="596262" y="1597423"/>
            <a:ext cx="11351898" cy="136903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800"/>
              <a:t>AEC (Automatic Exposure Control) : </a:t>
            </a:r>
            <a:r>
              <a:rPr lang="ko-KR" altLang="en-US" sz="1800"/>
              <a:t>자동 노출 보정</a:t>
            </a:r>
            <a:r>
              <a:rPr lang="en-US" altLang="ko-KR" sz="1800"/>
              <a:t>	</a:t>
            </a: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카메라는 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글로벌 측광을 사용하므로 이미지의 밝기가 고르지 않다면 너무 어두워지는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부분 발생</a:t>
            </a:r>
            <a:endParaRPr lang="en-US" altLang="ko-KR" sz="1800" spc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터널 진입이나 조명 꺼짐 등 조명이 급변하는 환경에서 수렴 속도가 느려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Over-saturation(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백색화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또는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Under-saturation(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암전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발생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800" spc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6326C4-15D0-E614-55D2-71D7D6329334}"/>
              </a:ext>
            </a:extLst>
          </p:cNvPr>
          <p:cNvGrpSpPr/>
          <p:nvPr/>
        </p:nvGrpSpPr>
        <p:grpSpPr>
          <a:xfrm>
            <a:off x="481362" y="1102922"/>
            <a:ext cx="3594237" cy="448582"/>
            <a:chOff x="5311057" y="5810733"/>
            <a:chExt cx="2988000" cy="44858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2B2871-25CC-1838-7E89-032DA5DDF5D8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FF97287A-B268-5776-E030-70B574409D17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D8DC0EEA-B300-ADD6-A516-842E5DC0A6E5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24C2B3-53FC-F915-02AC-99EE67A3E4A6}"/>
                </a:ext>
              </a:extLst>
            </p:cNvPr>
            <p:cNvSpPr txBox="1"/>
            <p:nvPr/>
          </p:nvSpPr>
          <p:spPr>
            <a:xfrm>
              <a:off x="5343842" y="5810733"/>
              <a:ext cx="2688208" cy="4127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기존 </a:t>
              </a:r>
              <a:r>
                <a:rPr lang="ko-KR" altLang="en-US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카메라 </a:t>
              </a:r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AEC</a:t>
              </a:r>
              <a:r>
                <a:rPr lang="ko-KR" altLang="en-US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</a:t>
              </a:r>
              <a:r>
                <a: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문제 </a:t>
              </a:r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79C129-57E8-4435-3F57-EB1422CD314D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E44459-4E22-8493-693E-9047162ECED9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55DE9F3-5787-20B8-0522-1963CA3C52C8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FB1E455-A3CF-1512-E2AD-3F7DACC7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5" y="3534260"/>
            <a:ext cx="11717385" cy="2000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54156D-2D7D-E081-4A9A-8C8AE1A3C676}"/>
              </a:ext>
            </a:extLst>
          </p:cNvPr>
          <p:cNvSpPr txBox="1"/>
          <p:nvPr/>
        </p:nvSpPr>
        <p:spPr>
          <a:xfrm>
            <a:off x="392199" y="5726329"/>
            <a:ext cx="163576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5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Black Out </a:t>
            </a:r>
            <a:r>
              <a:rPr lang="ko-KR" altLang="en-US" sz="1600" spc="-15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60C4C-E8FF-D5ED-209B-7E61BBD472F0}"/>
              </a:ext>
            </a:extLst>
          </p:cNvPr>
          <p:cNvSpPr txBox="1"/>
          <p:nvPr/>
        </p:nvSpPr>
        <p:spPr>
          <a:xfrm>
            <a:off x="5715377" y="5713857"/>
            <a:ext cx="163576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5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White Out </a:t>
            </a:r>
            <a:r>
              <a:rPr lang="ko-KR" altLang="en-US" sz="1600" spc="-15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발생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4845156-937B-41BA-8D93-A83CDEEACD0F}"/>
              </a:ext>
            </a:extLst>
          </p:cNvPr>
          <p:cNvSpPr/>
          <p:nvPr/>
        </p:nvSpPr>
        <p:spPr>
          <a:xfrm rot="10800000">
            <a:off x="1039746" y="5556392"/>
            <a:ext cx="237744" cy="2387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E7689E79-DB4C-764B-3336-572A95969E53}"/>
              </a:ext>
            </a:extLst>
          </p:cNvPr>
          <p:cNvSpPr/>
          <p:nvPr/>
        </p:nvSpPr>
        <p:spPr>
          <a:xfrm rot="10800000">
            <a:off x="6414386" y="5540461"/>
            <a:ext cx="237744" cy="2387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9808F-6F5E-DEC1-4146-72783DC6C07D}"/>
              </a:ext>
            </a:extLst>
          </p:cNvPr>
          <p:cNvSpPr txBox="1"/>
          <p:nvPr/>
        </p:nvSpPr>
        <p:spPr>
          <a:xfrm>
            <a:off x="-24958" y="6326409"/>
            <a:ext cx="121208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[1] J. Lee et al., "Learning to control camera exposure via reinforcement learning," in </a:t>
            </a:r>
            <a:r>
              <a:rPr lang="en-US" altLang="ko-KR" sz="1000" i="1"/>
              <a:t>IEEE/CVF Conference on Computer Vision and Pattern Recognition (CVPR)</a:t>
            </a:r>
            <a:r>
              <a:rPr lang="en-US" altLang="ko-KR" sz="1000"/>
              <a:t>, 2024.</a:t>
            </a:r>
          </a:p>
        </p:txBody>
      </p:sp>
    </p:spTree>
    <p:extLst>
      <p:ext uri="{BB962C8B-B14F-4D97-AF65-F5344CB8AC3E}">
        <p14:creationId xmlns:p14="http://schemas.microsoft.com/office/powerpoint/2010/main" val="1031691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6A79-8B59-39C9-A5D0-929D3CD9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626633-DDF0-EE8B-DB3E-5C0694E9A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1-1. </a:t>
            </a:r>
            <a:r>
              <a:rPr lang="ko-KR" altLang="en-US" dirty="0"/>
              <a:t>기존 </a:t>
            </a:r>
            <a:r>
              <a:rPr lang="en-US" altLang="ko-KR" dirty="0"/>
              <a:t>AEC</a:t>
            </a:r>
            <a:r>
              <a:rPr lang="ko-KR" altLang="en-US" dirty="0"/>
              <a:t>의 문제점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F983CF43-15DC-71F4-9F68-2B034A8F77F7}"/>
              </a:ext>
            </a:extLst>
          </p:cNvPr>
          <p:cNvSpPr txBox="1">
            <a:spLocks/>
          </p:cNvSpPr>
          <p:nvPr/>
        </p:nvSpPr>
        <p:spPr>
          <a:xfrm>
            <a:off x="5695647" y="2895265"/>
            <a:ext cx="6202802" cy="204988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Blind Frame: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노출 실패로 인해 객체 검출 알고리즘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(YOLO, SLAM)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피사체를 전혀 인식하지 못하는 프레임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파급 효과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자율주행 차량이나 로봇이 이동 중 중요한 객체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사람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장애물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놓쳐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Tracking Loss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충돌 사고로 직결됨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6326C4-15D0-E614-55D2-71D7D6329334}"/>
              </a:ext>
            </a:extLst>
          </p:cNvPr>
          <p:cNvGrpSpPr/>
          <p:nvPr/>
        </p:nvGrpSpPr>
        <p:grpSpPr>
          <a:xfrm>
            <a:off x="481362" y="1102922"/>
            <a:ext cx="3582637" cy="448582"/>
            <a:chOff x="5311057" y="5810733"/>
            <a:chExt cx="2988000" cy="44858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2B2871-25CC-1838-7E89-032DA5DDF5D8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FF97287A-B268-5776-E030-70B574409D17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D8DC0EEA-B300-ADD6-A516-842E5DC0A6E5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24C2B3-53FC-F915-02AC-99EE67A3E4A6}"/>
                </a:ext>
              </a:extLst>
            </p:cNvPr>
            <p:cNvSpPr txBox="1"/>
            <p:nvPr/>
          </p:nvSpPr>
          <p:spPr>
            <a:xfrm>
              <a:off x="5343842" y="5810733"/>
              <a:ext cx="2723933" cy="4127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기존 카메라 </a:t>
              </a:r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AEC</a:t>
              </a:r>
              <a:r>
                <a: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문제 </a:t>
              </a:r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610E32-F366-E1DF-CE15-DD0F4ADDD5B8}"/>
              </a:ext>
            </a:extLst>
          </p:cNvPr>
          <p:cNvCxnSpPr/>
          <p:nvPr/>
        </p:nvCxnSpPr>
        <p:spPr>
          <a:xfrm>
            <a:off x="6838122" y="675111"/>
            <a:ext cx="50603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F869C6-7E2E-72F2-1846-A069DB5000BB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C114240-0FEA-3A2B-BA2A-EC73B9CF4FEA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E1AA45C-C513-C4EC-69E8-F92643CB9CE9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7BE175C0-1A2F-10C6-DB2C-183519C95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녹음 2025-11-25 154940">
            <a:hlinkClick r:id="" action="ppaction://media"/>
            <a:extLst>
              <a:ext uri="{FF2B5EF4-FFF2-40B4-BE49-F238E27FC236}">
                <a16:creationId xmlns:a16="http://schemas.microsoft.com/office/drawing/2014/main" id="{4161D667-F7A9-2176-25B2-7B9A1CEEF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0387" y="1763238"/>
            <a:ext cx="3600121" cy="4313938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D715789-8348-28DD-7AE4-6E3A78A438D9}"/>
              </a:ext>
            </a:extLst>
          </p:cNvPr>
          <p:cNvCxnSpPr/>
          <p:nvPr/>
        </p:nvCxnSpPr>
        <p:spPr>
          <a:xfrm>
            <a:off x="5570142" y="1763238"/>
            <a:ext cx="0" cy="4400550"/>
          </a:xfrm>
          <a:prstGeom prst="line">
            <a:avLst/>
          </a:prstGeom>
          <a:ln>
            <a:solidFill>
              <a:srgbClr val="002F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CD6A6A-BB1E-4426-5590-629FDEDB95BC}"/>
              </a:ext>
            </a:extLst>
          </p:cNvPr>
          <p:cNvSpPr txBox="1"/>
          <p:nvPr/>
        </p:nvSpPr>
        <p:spPr>
          <a:xfrm>
            <a:off x="0" y="6363952"/>
            <a:ext cx="121208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Source: Han Moon-chul TV, "Tunnel Exit Near-Miss Incident," YouTube Shorts, https://www.youtube.com/shorts/8dvxrkmAmfw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4188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6A79-8B59-39C9-A5D0-929D3CD9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626633-DDF0-EE8B-DB3E-5C0694E9A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1-2. </a:t>
            </a:r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객체 탐지 모델이란</a:t>
            </a:r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?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6326C4-15D0-E614-55D2-71D7D6329334}"/>
              </a:ext>
            </a:extLst>
          </p:cNvPr>
          <p:cNvGrpSpPr/>
          <p:nvPr/>
        </p:nvGrpSpPr>
        <p:grpSpPr>
          <a:xfrm>
            <a:off x="481362" y="1102922"/>
            <a:ext cx="4197318" cy="448582"/>
            <a:chOff x="5311057" y="5810733"/>
            <a:chExt cx="3020785" cy="44858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2B2871-25CC-1838-7E89-032DA5DDF5D8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FF97287A-B268-5776-E030-70B574409D17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D8DC0EEA-B300-ADD6-A516-842E5DC0A6E5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24C2B3-53FC-F915-02AC-99EE67A3E4A6}"/>
                </a:ext>
              </a:extLst>
            </p:cNvPr>
            <p:cNvSpPr txBox="1"/>
            <p:nvPr/>
          </p:nvSpPr>
          <p:spPr>
            <a:xfrm>
              <a:off x="5343842" y="5810733"/>
              <a:ext cx="2988000" cy="4127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객체 탐지 모델</a:t>
              </a:r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(Object Detection)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D58FA262-CD67-7EEB-1376-9082B09BF518}"/>
              </a:ext>
            </a:extLst>
          </p:cNvPr>
          <p:cNvSpPr txBox="1">
            <a:spLocks/>
          </p:cNvSpPr>
          <p:nvPr/>
        </p:nvSpPr>
        <p:spPr>
          <a:xfrm>
            <a:off x="596261" y="1733512"/>
            <a:ext cx="7663819" cy="103428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또는 영상에서 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무엇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클래스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)’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어디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박스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)’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있는 지와 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얼마나 확실한지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</a:t>
            </a:r>
            <a:r>
              <a:rPr lang="en-US" altLang="ko-KR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)’</a:t>
            </a:r>
            <a:r>
              <a:rPr lang="ko-KR" altLang="en-US" sz="1800" spc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동시에 예측하는 모델</a:t>
            </a:r>
            <a:endParaRPr lang="en-US" altLang="ko-KR" sz="1800" spc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319AEB-E432-4174-30D6-B872E727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51" y="2767793"/>
            <a:ext cx="7663819" cy="318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부. Custom YOLO v3 모델 만들기 - DevStory">
            <a:extLst>
              <a:ext uri="{FF2B5EF4-FFF2-40B4-BE49-F238E27FC236}">
                <a16:creationId xmlns:a16="http://schemas.microsoft.com/office/drawing/2014/main" id="{2DD041A2-063B-0DBC-E6E2-B781E044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/>
          <a:stretch>
            <a:fillRect/>
          </a:stretch>
        </p:blipFill>
        <p:spPr bwMode="auto">
          <a:xfrm>
            <a:off x="8148320" y="2857633"/>
            <a:ext cx="3750129" cy="30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242F4DB-0C92-CB90-DCB6-F9EAEC57D88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2B06AFB-4704-80AE-77C5-0C4F78B76E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8D5005-DA2E-AC6A-3832-1A8E1F17FC2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9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B9C0D-03B7-4ACC-DB1A-BEEE8C86D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3B4B71-C450-9116-EC3E-90CEB1D52A7E}"/>
              </a:ext>
            </a:extLst>
          </p:cNvPr>
          <p:cNvSpPr txBox="1"/>
          <p:nvPr/>
        </p:nvSpPr>
        <p:spPr>
          <a:xfrm>
            <a:off x="4989936" y="2228671"/>
            <a:ext cx="5439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Research Objectives &amp; Contributions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38289F-664C-82F0-20BF-BFD564BB7D00}"/>
              </a:ext>
            </a:extLst>
          </p:cNvPr>
          <p:cNvGrpSpPr/>
          <p:nvPr/>
        </p:nvGrpSpPr>
        <p:grpSpPr>
          <a:xfrm>
            <a:off x="597805" y="486079"/>
            <a:ext cx="4544531" cy="818855"/>
            <a:chOff x="910475" y="296937"/>
            <a:chExt cx="4544531" cy="8188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83082B-0F47-9396-D3EE-101F5C2CDD4C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CAA873-ED6D-78E1-27C9-AB1E08DD8169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69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FFB9-C4E1-46B6-4068-4D74CE1C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4BE531-69BA-1160-0279-54860D3D1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51659" cy="54476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en-US" altLang="ko-KR"/>
              <a:t>Research Objectives</a:t>
            </a:r>
            <a:r>
              <a:rPr lang="en-US" altLang="ko-KR">
                <a:cs typeface="KoPubWorld돋움체 Bold" panose="00000800000000000000" pitchFamily="2" charset="-127"/>
              </a:rPr>
              <a:t> &amp; Contributions</a:t>
            </a:r>
            <a:endParaRPr lang="en-US" altLang="ko-KR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AA17809A-EC2E-1EF8-AA04-8BE60B1D0581}"/>
              </a:ext>
            </a:extLst>
          </p:cNvPr>
          <p:cNvSpPr txBox="1">
            <a:spLocks/>
          </p:cNvSpPr>
          <p:nvPr/>
        </p:nvSpPr>
        <p:spPr>
          <a:xfrm>
            <a:off x="500708" y="1763505"/>
            <a:ext cx="11397741" cy="198452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실시간 적응형 제어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급변하는 조명에 즉각 반응하여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15Hz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제어 주파수로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RL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 구현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실명 프레임 최소화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단순 화질 개선을 넘어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객체 탐지 모델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(YOLO)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인식 가능한 최적의 정보량을 보존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AC33BE-306E-3C00-7F40-7365BDDEC087}"/>
              </a:ext>
            </a:extLst>
          </p:cNvPr>
          <p:cNvGrpSpPr/>
          <p:nvPr/>
        </p:nvGrpSpPr>
        <p:grpSpPr>
          <a:xfrm>
            <a:off x="385809" y="1219876"/>
            <a:ext cx="2623788" cy="432000"/>
            <a:chOff x="5311057" y="5827315"/>
            <a:chExt cx="2988000" cy="432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9FB4BC-3701-D1D0-3313-96485BA49249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21" name="矩形 8">
                <a:extLst>
                  <a:ext uri="{FF2B5EF4-FFF2-40B4-BE49-F238E27FC236}">
                    <a16:creationId xmlns:a16="http://schemas.microsoft.com/office/drawing/2014/main" id="{DBAEA358-A769-9297-6D8C-FB12240F5C7C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2" name="矩形 10">
                <a:extLst>
                  <a:ext uri="{FF2B5EF4-FFF2-40B4-BE49-F238E27FC236}">
                    <a16:creationId xmlns:a16="http://schemas.microsoft.com/office/drawing/2014/main" id="{CEDEBEE0-D490-C013-70D7-E4D7EF118AB7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89B9BF-C8F1-9388-ADEF-41006B3B751E}"/>
                </a:ext>
              </a:extLst>
            </p:cNvPr>
            <p:cNvSpPr txBox="1"/>
            <p:nvPr/>
          </p:nvSpPr>
          <p:spPr>
            <a:xfrm>
              <a:off x="5343842" y="5832438"/>
              <a:ext cx="272393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Research Objectives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3DB58C47-DC46-06A8-34BE-EE2DD1FB4471}"/>
              </a:ext>
            </a:extLst>
          </p:cNvPr>
          <p:cNvSpPr txBox="1">
            <a:spLocks/>
          </p:cNvSpPr>
          <p:nvPr/>
        </p:nvSpPr>
        <p:spPr>
          <a:xfrm>
            <a:off x="500708" y="3808422"/>
            <a:ext cx="11397741" cy="198452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Neural-LinUCB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Deep Learning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표현력과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Bandit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알고리즘의 빠른 적응성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(Exploration)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결합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정량적 성능 검증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이미지 품질 지표가 아닌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YOLO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검출 성공률을 통해 알고리즘의 유효성 입증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하드웨어 구현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시뮬레이션이 아닌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oCam-1MGN-U-T 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카메라를 사용한 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online</a:t>
            </a:r>
            <a:r>
              <a:rPr lang="ko-KR" altLang="en-US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환경에서 학습 및 실험 파이프라인 구축 후 검증</a:t>
            </a:r>
            <a:r>
              <a:rPr lang="en-US" altLang="ko-KR" sz="18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spc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66B989-C602-15F9-FAF3-3177A57ABFFF}"/>
              </a:ext>
            </a:extLst>
          </p:cNvPr>
          <p:cNvGrpSpPr/>
          <p:nvPr/>
        </p:nvGrpSpPr>
        <p:grpSpPr>
          <a:xfrm>
            <a:off x="385808" y="3248211"/>
            <a:ext cx="1871313" cy="448582"/>
            <a:chOff x="5311057" y="5810733"/>
            <a:chExt cx="2988000" cy="4485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164E724-8F12-ED76-1766-9183B17FC8BE}"/>
                </a:ext>
              </a:extLst>
            </p:cNvPr>
            <p:cNvGrpSpPr/>
            <p:nvPr/>
          </p:nvGrpSpPr>
          <p:grpSpPr>
            <a:xfrm>
              <a:off x="5311057" y="5827315"/>
              <a:ext cx="2988000" cy="432000"/>
              <a:chOff x="4780534" y="5289787"/>
              <a:chExt cx="4195763" cy="524011"/>
            </a:xfrm>
          </p:grpSpPr>
          <p:sp>
            <p:nvSpPr>
              <p:cNvPr id="15" name="矩形 8">
                <a:extLst>
                  <a:ext uri="{FF2B5EF4-FFF2-40B4-BE49-F238E27FC236}">
                    <a16:creationId xmlns:a16="http://schemas.microsoft.com/office/drawing/2014/main" id="{1B2B7654-2DF4-642B-F6EC-17D3500993B3}"/>
                  </a:ext>
                </a:extLst>
              </p:cNvPr>
              <p:cNvSpPr/>
              <p:nvPr/>
            </p:nvSpPr>
            <p:spPr bwMode="auto">
              <a:xfrm>
                <a:off x="4826572" y="5345486"/>
                <a:ext cx="41497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6" name="矩形 10">
                <a:extLst>
                  <a:ext uri="{FF2B5EF4-FFF2-40B4-BE49-F238E27FC236}">
                    <a16:creationId xmlns:a16="http://schemas.microsoft.com/office/drawing/2014/main" id="{BBFDEE45-E784-D136-0F78-310C7A48B57F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149725" cy="468312"/>
              </a:xfrm>
              <a:prstGeom prst="rect">
                <a:avLst/>
              </a:prstGeom>
              <a:solidFill>
                <a:srgbClr val="0038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FFBE2-5406-7139-484E-11CFBE51541F}"/>
                </a:ext>
              </a:extLst>
            </p:cNvPr>
            <p:cNvSpPr txBox="1"/>
            <p:nvPr/>
          </p:nvSpPr>
          <p:spPr>
            <a:xfrm>
              <a:off x="5343843" y="5810733"/>
              <a:ext cx="2723933" cy="4127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fr-FR" altLang="ko-KR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Contributions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8E1AB7-893D-45E2-02D4-32D3A2F221AB}"/>
              </a:ext>
            </a:extLst>
          </p:cNvPr>
          <p:cNvGrpSpPr/>
          <p:nvPr/>
        </p:nvGrpSpPr>
        <p:grpSpPr>
          <a:xfrm>
            <a:off x="6619461" y="160163"/>
            <a:ext cx="5476461" cy="544765"/>
            <a:chOff x="6619461" y="160163"/>
            <a:chExt cx="5476461" cy="54476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1ED246-D9B7-07FE-B23E-4227851C917D}"/>
                </a:ext>
              </a:extLst>
            </p:cNvPr>
            <p:cNvSpPr/>
            <p:nvPr/>
          </p:nvSpPr>
          <p:spPr>
            <a:xfrm>
              <a:off x="6619461" y="160163"/>
              <a:ext cx="5476461" cy="544765"/>
            </a:xfrm>
            <a:prstGeom prst="rect">
              <a:avLst/>
            </a:prstGeom>
            <a:solidFill>
              <a:srgbClr val="002E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/>
                <a:t>Neural-LinUCB </a:t>
              </a:r>
              <a:r>
                <a:rPr lang="ko-KR" altLang="en-US" sz="2200"/>
                <a:t>기반 카메라 자동 노출 제어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E65128E-EA34-FC30-F280-3B3B9EEDB7ED}"/>
                </a:ext>
              </a:extLst>
            </p:cNvPr>
            <p:cNvCxnSpPr/>
            <p:nvPr/>
          </p:nvCxnSpPr>
          <p:spPr>
            <a:xfrm>
              <a:off x="6838122" y="675111"/>
              <a:ext cx="5060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246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96CB-07B3-0E4B-5C28-ADEE71AA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19DBC9-DE1B-6796-E54A-856E9F905CD6}"/>
              </a:ext>
            </a:extLst>
          </p:cNvPr>
          <p:cNvSpPr txBox="1"/>
          <p:nvPr/>
        </p:nvSpPr>
        <p:spPr>
          <a:xfrm>
            <a:off x="4989936" y="2782669"/>
            <a:ext cx="403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Related Work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0CABA-3812-DE14-07ED-DF663EE27DB6}"/>
              </a:ext>
            </a:extLst>
          </p:cNvPr>
          <p:cNvSpPr txBox="1"/>
          <p:nvPr/>
        </p:nvSpPr>
        <p:spPr>
          <a:xfrm>
            <a:off x="4989936" y="3787430"/>
            <a:ext cx="5157916" cy="70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3-1. </a:t>
            </a:r>
            <a:r>
              <a:rPr lang="en-US" altLang="ko-KR" sz="1600"/>
              <a:t>RL &amp; Exposure Control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3-2. </a:t>
            </a:r>
            <a:r>
              <a:rPr lang="en-US" altLang="ko-KR" sz="1600"/>
              <a:t>Algorithm Methodology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8FD267-69C8-3D34-2D32-33E4DBA992A9}"/>
              </a:ext>
            </a:extLst>
          </p:cNvPr>
          <p:cNvGrpSpPr/>
          <p:nvPr/>
        </p:nvGrpSpPr>
        <p:grpSpPr>
          <a:xfrm>
            <a:off x="597805" y="486079"/>
            <a:ext cx="4544531" cy="818855"/>
            <a:chOff x="910475" y="296937"/>
            <a:chExt cx="4544531" cy="8188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06323C-EC4C-286E-C6B8-8FE9404D8631}"/>
                </a:ext>
              </a:extLst>
            </p:cNvPr>
            <p:cNvSpPr txBox="1"/>
            <p:nvPr/>
          </p:nvSpPr>
          <p:spPr>
            <a:xfrm>
              <a:off x="910475" y="296937"/>
              <a:ext cx="3579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Neural-LinUCB </a:t>
              </a:r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기반</a:t>
              </a:r>
            </a:p>
            <a:p>
              <a:r>
                <a:rPr lang="ko-KR" altLang="en-US" sz="16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카메라 자동 노출 제어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E827E1-CD58-5165-4F48-27348AEBAC9E}"/>
                </a:ext>
              </a:extLst>
            </p:cNvPr>
            <p:cNvSpPr txBox="1"/>
            <p:nvPr/>
          </p:nvSpPr>
          <p:spPr>
            <a:xfrm>
              <a:off x="910475" y="884960"/>
              <a:ext cx="4544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altLang="ko-KR" sz="900">
                  <a:ea typeface="??뭡" panose="02030600000101010101" pitchFamily="18" charset="-127"/>
                </a:rPr>
                <a:t>Neural-LinUCB Auto Exposure Control for 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26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8018</TotalTime>
  <Words>3098</Words>
  <Application>Microsoft Office PowerPoint</Application>
  <PresentationFormat>와이드스크린</PresentationFormat>
  <Paragraphs>402</Paragraphs>
  <Slides>35</Slides>
  <Notes>33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??뭡</vt:lpstr>
      <vt:lpstr>KoPubWorld돋움체 Bold</vt:lpstr>
      <vt:lpstr>KoPubWorld돋움체 Light</vt:lpstr>
      <vt:lpstr>KoPubWorld돋움체 Medium</vt:lpstr>
      <vt:lpstr>KoPub돋움체 Bold</vt:lpstr>
      <vt:lpstr>KoPub돋움체 Medium</vt:lpstr>
      <vt:lpstr>微软雅黑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김건</dc:creator>
  <cp:lastModifiedBy>김민규</cp:lastModifiedBy>
  <cp:revision>96</cp:revision>
  <dcterms:created xsi:type="dcterms:W3CDTF">2025-09-19T06:17:57Z</dcterms:created>
  <dcterms:modified xsi:type="dcterms:W3CDTF">2025-11-25T11:34:05Z</dcterms:modified>
</cp:coreProperties>
</file>